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handoutMasterIdLst>
    <p:handoutMasterId r:id="rId37"/>
  </p:handoutMasterIdLst>
  <p:sldIdLst>
    <p:sldId id="280" r:id="rId2"/>
    <p:sldId id="282" r:id="rId3"/>
    <p:sldId id="283" r:id="rId4"/>
    <p:sldId id="284" r:id="rId5"/>
    <p:sldId id="285" r:id="rId6"/>
    <p:sldId id="281" r:id="rId7"/>
    <p:sldId id="286" r:id="rId8"/>
    <p:sldId id="287" r:id="rId9"/>
    <p:sldId id="288" r:id="rId10"/>
    <p:sldId id="289" r:id="rId11"/>
    <p:sldId id="290" r:id="rId12"/>
    <p:sldId id="291" r:id="rId13"/>
    <p:sldId id="292" r:id="rId14"/>
    <p:sldId id="279" r:id="rId15"/>
    <p:sldId id="256" r:id="rId16"/>
    <p:sldId id="257" r:id="rId17"/>
    <p:sldId id="258" r:id="rId18"/>
    <p:sldId id="260" r:id="rId19"/>
    <p:sldId id="277" r:id="rId20"/>
    <p:sldId id="259" r:id="rId21"/>
    <p:sldId id="262" r:id="rId22"/>
    <p:sldId id="263" r:id="rId23"/>
    <p:sldId id="264" r:id="rId24"/>
    <p:sldId id="265" r:id="rId25"/>
    <p:sldId id="266" r:id="rId26"/>
    <p:sldId id="278" r:id="rId27"/>
    <p:sldId id="267" r:id="rId28"/>
    <p:sldId id="268" r:id="rId29"/>
    <p:sldId id="269" r:id="rId30"/>
    <p:sldId id="271" r:id="rId31"/>
    <p:sldId id="272" r:id="rId32"/>
    <p:sldId id="273" r:id="rId33"/>
    <p:sldId id="274" r:id="rId34"/>
    <p:sldId id="275"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2" d="100"/>
          <a:sy n="92" d="100"/>
        </p:scale>
        <p:origin x="-1576"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handoutMaster" Target="handoutMasters/handout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DB9B4CE-C075-C64F-9FB6-A4E765E9C6B2}" type="datetimeFigureOut">
              <a:rPr lang="en-US" smtClean="0"/>
              <a:t>3/26/15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356258A-1F1B-504C-9088-B72395875791}" type="slidenum">
              <a:rPr lang="en-US" smtClean="0"/>
              <a:t>‹#›</a:t>
            </a:fld>
            <a:endParaRPr lang="en-US"/>
          </a:p>
        </p:txBody>
      </p:sp>
    </p:spTree>
    <p:extLst>
      <p:ext uri="{BB962C8B-B14F-4D97-AF65-F5344CB8AC3E}">
        <p14:creationId xmlns:p14="http://schemas.microsoft.com/office/powerpoint/2010/main" val="25478307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D12E45-4FC0-2541-9ADD-1E4BD9CF39BD}" type="datetimeFigureOut">
              <a:rPr lang="en-US" smtClean="0"/>
              <a:t>3/26/15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3165DD-44D0-0C4C-8EEA-0E2D8059F517}" type="slidenum">
              <a:rPr lang="en-US" smtClean="0"/>
              <a:t>‹#›</a:t>
            </a:fld>
            <a:endParaRPr lang="en-US"/>
          </a:p>
        </p:txBody>
      </p:sp>
    </p:spTree>
    <p:extLst>
      <p:ext uri="{BB962C8B-B14F-4D97-AF65-F5344CB8AC3E}">
        <p14:creationId xmlns:p14="http://schemas.microsoft.com/office/powerpoint/2010/main" val="388515568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926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pPr marL="39688"/>
            <a:r>
              <a:rPr lang="en-US">
                <a:solidFill>
                  <a:srgbClr val="FFFFFF"/>
                </a:solidFill>
                <a:latin typeface="Gill Sans MT" charset="0"/>
                <a:cs typeface="Gill Sans MT" charset="0"/>
                <a:sym typeface="Gill Sans MT" charset="0"/>
              </a:rPr>
              <a:t>Lynn used </a:t>
            </a:r>
            <a:r>
              <a:rPr lang="en-US">
                <a:solidFill>
                  <a:srgbClr val="FFFFFF"/>
                </a:solidFill>
                <a:latin typeface="Gill Sans MT Bold" charset="0"/>
                <a:cs typeface="Gill Sans MT Bold" charset="0"/>
                <a:sym typeface="Gill Sans MT Bold" charset="0"/>
              </a:rPr>
              <a:t>myownbooks2go.com</a:t>
            </a:r>
            <a:r>
              <a:rPr lang="en-US">
                <a:solidFill>
                  <a:srgbClr val="FFFFFF"/>
                </a:solidFill>
                <a:latin typeface="Gill Sans MT" charset="0"/>
                <a:cs typeface="Gill Sans MT" charset="0"/>
                <a:sym typeface="Gill Sans MT" charset="0"/>
              </a:rPr>
              <a:t> with graphics and writing Prompts to create her own book. Hundreds of graphics on the site and organized as well as monthly writing prompts for her Speech and Special Ed teachers to use with her.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FADA481-D670-F544-9A35-6E1BA2AC1D51}" type="datetimeFigureOut">
              <a:rPr lang="en-US" smtClean="0"/>
              <a:t>3/26/15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C54CC7-1A1F-784A-AF12-75AB1A1ACC57}" type="slidenum">
              <a:rPr lang="en-US" smtClean="0"/>
              <a:t>‹#›</a:t>
            </a:fld>
            <a:endParaRPr lang="en-US"/>
          </a:p>
        </p:txBody>
      </p:sp>
    </p:spTree>
    <p:extLst>
      <p:ext uri="{BB962C8B-B14F-4D97-AF65-F5344CB8AC3E}">
        <p14:creationId xmlns:p14="http://schemas.microsoft.com/office/powerpoint/2010/main" val="17782966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ADA481-D670-F544-9A35-6E1BA2AC1D51}" type="datetimeFigureOut">
              <a:rPr lang="en-US" smtClean="0"/>
              <a:t>3/26/15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C54CC7-1A1F-784A-AF12-75AB1A1ACC57}" type="slidenum">
              <a:rPr lang="en-US" smtClean="0"/>
              <a:t>‹#›</a:t>
            </a:fld>
            <a:endParaRPr lang="en-US"/>
          </a:p>
        </p:txBody>
      </p:sp>
    </p:spTree>
    <p:extLst>
      <p:ext uri="{BB962C8B-B14F-4D97-AF65-F5344CB8AC3E}">
        <p14:creationId xmlns:p14="http://schemas.microsoft.com/office/powerpoint/2010/main" val="724099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ADA481-D670-F544-9A35-6E1BA2AC1D51}" type="datetimeFigureOut">
              <a:rPr lang="en-US" smtClean="0"/>
              <a:t>3/26/15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C54CC7-1A1F-784A-AF12-75AB1A1ACC57}" type="slidenum">
              <a:rPr lang="en-US" smtClean="0"/>
              <a:t>‹#›</a:t>
            </a:fld>
            <a:endParaRPr lang="en-US"/>
          </a:p>
        </p:txBody>
      </p:sp>
    </p:spTree>
    <p:extLst>
      <p:ext uri="{BB962C8B-B14F-4D97-AF65-F5344CB8AC3E}">
        <p14:creationId xmlns:p14="http://schemas.microsoft.com/office/powerpoint/2010/main" val="36524953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Default - Title Only">
    <p:spTree>
      <p:nvGrpSpPr>
        <p:cNvPr id="1" name=""/>
        <p:cNvGrpSpPr/>
        <p:nvPr/>
      </p:nvGrpSpPr>
      <p:grpSpPr>
        <a:xfrm>
          <a:off x="0" y="0"/>
          <a:ext cx="0" cy="0"/>
          <a:chOff x="0" y="0"/>
          <a:chExt cx="0" cy="0"/>
        </a:xfrm>
      </p:grpSpPr>
      <p:sp>
        <p:nvSpPr>
          <p:cNvPr id="25" name="Shape 25"/>
          <p:cNvSpPr>
            <a:spLocks noGrp="1"/>
          </p:cNvSpPr>
          <p:nvPr>
            <p:ph type="title"/>
          </p:nvPr>
        </p:nvSpPr>
        <p:spPr>
          <a:prstGeom prst="rect">
            <a:avLst/>
          </a:prstGeom>
        </p:spPr>
        <p:txBody>
          <a:bodyPr/>
          <a:lstStyle/>
          <a:p>
            <a:pPr lvl="0">
              <a:defRPr sz="1800">
                <a:uFillTx/>
              </a:defRPr>
            </a:pPr>
            <a:r>
              <a:rPr sz="4400">
                <a:uFill>
                  <a:solidFill/>
                </a:uFill>
              </a:rPr>
              <a:t>Title Text</a:t>
            </a:r>
          </a:p>
        </p:txBody>
      </p:sp>
      <p:sp>
        <p:nvSpPr>
          <p:cNvPr id="26" name="Shape 26"/>
          <p:cNvSpPr>
            <a:spLocks noGrp="1"/>
          </p:cNvSpPr>
          <p:nvPr>
            <p:ph type="sldNum" sz="quarter" idx="2"/>
          </p:nvPr>
        </p:nvSpPr>
        <p:spPr>
          <a:prstGeom prst="rect">
            <a:avLst/>
          </a:prstGeom>
        </p:spPr>
        <p:txBody>
          <a:bodyPr/>
          <a:lstStyle/>
          <a:p>
            <a:pPr lvl="0"/>
            <a:fld id="{86CB4B4D-7CA3-9044-876B-883B54F8677D}" type="slidenum">
              <a:t>‹#›</a:t>
            </a:fld>
            <a:endParaRPr/>
          </a:p>
        </p:txBody>
      </p:sp>
    </p:spTree>
    <p:extLst>
      <p:ext uri="{BB962C8B-B14F-4D97-AF65-F5344CB8AC3E}">
        <p14:creationId xmlns:p14="http://schemas.microsoft.com/office/powerpoint/2010/main" val="2701965649"/>
      </p:ext>
    </p:extLst>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ADA481-D670-F544-9A35-6E1BA2AC1D51}" type="datetimeFigureOut">
              <a:rPr lang="en-US" smtClean="0"/>
              <a:t>3/26/15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C54CC7-1A1F-784A-AF12-75AB1A1ACC57}" type="slidenum">
              <a:rPr lang="en-US" smtClean="0"/>
              <a:t>‹#›</a:t>
            </a:fld>
            <a:endParaRPr lang="en-US"/>
          </a:p>
        </p:txBody>
      </p:sp>
    </p:spTree>
    <p:extLst>
      <p:ext uri="{BB962C8B-B14F-4D97-AF65-F5344CB8AC3E}">
        <p14:creationId xmlns:p14="http://schemas.microsoft.com/office/powerpoint/2010/main" val="2987924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FADA481-D670-F544-9A35-6E1BA2AC1D51}" type="datetimeFigureOut">
              <a:rPr lang="en-US" smtClean="0"/>
              <a:t>3/26/15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C54CC7-1A1F-784A-AF12-75AB1A1ACC57}" type="slidenum">
              <a:rPr lang="en-US" smtClean="0"/>
              <a:t>‹#›</a:t>
            </a:fld>
            <a:endParaRPr lang="en-US"/>
          </a:p>
        </p:txBody>
      </p:sp>
    </p:spTree>
    <p:extLst>
      <p:ext uri="{BB962C8B-B14F-4D97-AF65-F5344CB8AC3E}">
        <p14:creationId xmlns:p14="http://schemas.microsoft.com/office/powerpoint/2010/main" val="1852835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FADA481-D670-F544-9A35-6E1BA2AC1D51}" type="datetimeFigureOut">
              <a:rPr lang="en-US" smtClean="0"/>
              <a:t>3/26/15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C54CC7-1A1F-784A-AF12-75AB1A1ACC57}" type="slidenum">
              <a:rPr lang="en-US" smtClean="0"/>
              <a:t>‹#›</a:t>
            </a:fld>
            <a:endParaRPr lang="en-US"/>
          </a:p>
        </p:txBody>
      </p:sp>
    </p:spTree>
    <p:extLst>
      <p:ext uri="{BB962C8B-B14F-4D97-AF65-F5344CB8AC3E}">
        <p14:creationId xmlns:p14="http://schemas.microsoft.com/office/powerpoint/2010/main" val="413543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FADA481-D670-F544-9A35-6E1BA2AC1D51}" type="datetimeFigureOut">
              <a:rPr lang="en-US" smtClean="0"/>
              <a:t>3/26/15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C54CC7-1A1F-784A-AF12-75AB1A1ACC57}" type="slidenum">
              <a:rPr lang="en-US" smtClean="0"/>
              <a:t>‹#›</a:t>
            </a:fld>
            <a:endParaRPr lang="en-US"/>
          </a:p>
        </p:txBody>
      </p:sp>
    </p:spTree>
    <p:extLst>
      <p:ext uri="{BB962C8B-B14F-4D97-AF65-F5344CB8AC3E}">
        <p14:creationId xmlns:p14="http://schemas.microsoft.com/office/powerpoint/2010/main" val="24008746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FADA481-D670-F544-9A35-6E1BA2AC1D51}" type="datetimeFigureOut">
              <a:rPr lang="en-US" smtClean="0"/>
              <a:t>3/26/15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C54CC7-1A1F-784A-AF12-75AB1A1ACC57}" type="slidenum">
              <a:rPr lang="en-US" smtClean="0"/>
              <a:t>‹#›</a:t>
            </a:fld>
            <a:endParaRPr lang="en-US"/>
          </a:p>
        </p:txBody>
      </p:sp>
    </p:spTree>
    <p:extLst>
      <p:ext uri="{BB962C8B-B14F-4D97-AF65-F5344CB8AC3E}">
        <p14:creationId xmlns:p14="http://schemas.microsoft.com/office/powerpoint/2010/main" val="2994099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ADA481-D670-F544-9A35-6E1BA2AC1D51}" type="datetimeFigureOut">
              <a:rPr lang="en-US" smtClean="0"/>
              <a:t>3/26/15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C54CC7-1A1F-784A-AF12-75AB1A1ACC57}" type="slidenum">
              <a:rPr lang="en-US" smtClean="0"/>
              <a:t>‹#›</a:t>
            </a:fld>
            <a:endParaRPr lang="en-US"/>
          </a:p>
        </p:txBody>
      </p:sp>
    </p:spTree>
    <p:extLst>
      <p:ext uri="{BB962C8B-B14F-4D97-AF65-F5344CB8AC3E}">
        <p14:creationId xmlns:p14="http://schemas.microsoft.com/office/powerpoint/2010/main" val="28712632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ADA481-D670-F544-9A35-6E1BA2AC1D51}" type="datetimeFigureOut">
              <a:rPr lang="en-US" smtClean="0"/>
              <a:t>3/26/15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C54CC7-1A1F-784A-AF12-75AB1A1ACC57}" type="slidenum">
              <a:rPr lang="en-US" smtClean="0"/>
              <a:t>‹#›</a:t>
            </a:fld>
            <a:endParaRPr lang="en-US"/>
          </a:p>
        </p:txBody>
      </p:sp>
    </p:spTree>
    <p:extLst>
      <p:ext uri="{BB962C8B-B14F-4D97-AF65-F5344CB8AC3E}">
        <p14:creationId xmlns:p14="http://schemas.microsoft.com/office/powerpoint/2010/main" val="329661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ADA481-D670-F544-9A35-6E1BA2AC1D51}" type="datetimeFigureOut">
              <a:rPr lang="en-US" smtClean="0"/>
              <a:t>3/26/15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C54CC7-1A1F-784A-AF12-75AB1A1ACC57}" type="slidenum">
              <a:rPr lang="en-US" smtClean="0"/>
              <a:t>‹#›</a:t>
            </a:fld>
            <a:endParaRPr lang="en-US"/>
          </a:p>
        </p:txBody>
      </p:sp>
    </p:spTree>
    <p:extLst>
      <p:ext uri="{BB962C8B-B14F-4D97-AF65-F5344CB8AC3E}">
        <p14:creationId xmlns:p14="http://schemas.microsoft.com/office/powerpoint/2010/main" val="115598841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ADA481-D670-F544-9A35-6E1BA2AC1D51}" type="datetimeFigureOut">
              <a:rPr lang="en-US" smtClean="0"/>
              <a:t>3/26/15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C54CC7-1A1F-784A-AF12-75AB1A1ACC57}" type="slidenum">
              <a:rPr lang="en-US" smtClean="0"/>
              <a:t>‹#›</a:t>
            </a:fld>
            <a:endParaRPr lang="en-US"/>
          </a:p>
        </p:txBody>
      </p:sp>
    </p:spTree>
    <p:extLst>
      <p:ext uri="{BB962C8B-B14F-4D97-AF65-F5344CB8AC3E}">
        <p14:creationId xmlns:p14="http://schemas.microsoft.com/office/powerpoint/2010/main" val="33268182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9.png"/></Relationships>
</file>

<file path=ppt/slides/_rels/slide2.xml.rels><?xml version="1.0" encoding="UTF-8" standalone="yes"?>
<Relationships xmlns="http://schemas.openxmlformats.org/package/2006/relationships"><Relationship Id="rId9" Type="http://schemas.openxmlformats.org/officeDocument/2006/relationships/image" Target="../media/image8.png"/><Relationship Id="rId20" Type="http://schemas.openxmlformats.org/officeDocument/2006/relationships/image" Target="../media/image19.png"/><Relationship Id="rId21" Type="http://schemas.openxmlformats.org/officeDocument/2006/relationships/image" Target="../media/image20.png"/><Relationship Id="rId22" Type="http://schemas.openxmlformats.org/officeDocument/2006/relationships/image" Target="../media/image21.png"/><Relationship Id="rId23" Type="http://schemas.openxmlformats.org/officeDocument/2006/relationships/image" Target="../media/image22.emf"/><Relationship Id="rId24" Type="http://schemas.openxmlformats.org/officeDocument/2006/relationships/image" Target="../media/image23.png"/><Relationship Id="rId25" Type="http://schemas.openxmlformats.org/officeDocument/2006/relationships/image" Target="../media/image24.png"/><Relationship Id="rId26" Type="http://schemas.openxmlformats.org/officeDocument/2006/relationships/image" Target="../media/image25.png"/><Relationship Id="rId27" Type="http://schemas.openxmlformats.org/officeDocument/2006/relationships/image" Target="../media/image26.png"/><Relationship Id="rId28" Type="http://schemas.openxmlformats.org/officeDocument/2006/relationships/image" Target="../media/image27.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 Id="rId16" Type="http://schemas.openxmlformats.org/officeDocument/2006/relationships/image" Target="../media/image15.png"/><Relationship Id="rId17" Type="http://schemas.openxmlformats.org/officeDocument/2006/relationships/image" Target="../media/image16.png"/><Relationship Id="rId18" Type="http://schemas.openxmlformats.org/officeDocument/2006/relationships/image" Target="../media/image17.png"/><Relationship Id="rId19" Type="http://schemas.openxmlformats.org/officeDocument/2006/relationships/image" Target="../media/image18.png"/><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png"/></Relationships>
</file>

<file path=ppt/slides/_rels/slide3.xml.rels><?xml version="1.0" encoding="UTF-8" standalone="yes"?>
<Relationships xmlns="http://schemas.openxmlformats.org/package/2006/relationships"><Relationship Id="rId9" Type="http://schemas.openxmlformats.org/officeDocument/2006/relationships/image" Target="../media/image35.png"/><Relationship Id="rId20" Type="http://schemas.openxmlformats.org/officeDocument/2006/relationships/image" Target="../media/image46.png"/><Relationship Id="rId21" Type="http://schemas.openxmlformats.org/officeDocument/2006/relationships/image" Target="../media/image47.png"/><Relationship Id="rId22" Type="http://schemas.openxmlformats.org/officeDocument/2006/relationships/image" Target="../media/image48.png"/><Relationship Id="rId10" Type="http://schemas.openxmlformats.org/officeDocument/2006/relationships/image" Target="../media/image36.png"/><Relationship Id="rId11" Type="http://schemas.openxmlformats.org/officeDocument/2006/relationships/image" Target="../media/image37.png"/><Relationship Id="rId12" Type="http://schemas.openxmlformats.org/officeDocument/2006/relationships/image" Target="../media/image38.png"/><Relationship Id="rId13" Type="http://schemas.openxmlformats.org/officeDocument/2006/relationships/image" Target="../media/image39.png"/><Relationship Id="rId14" Type="http://schemas.openxmlformats.org/officeDocument/2006/relationships/image" Target="../media/image40.png"/><Relationship Id="rId15" Type="http://schemas.openxmlformats.org/officeDocument/2006/relationships/image" Target="../media/image41.png"/><Relationship Id="rId16" Type="http://schemas.openxmlformats.org/officeDocument/2006/relationships/image" Target="../media/image42.png"/><Relationship Id="rId17" Type="http://schemas.openxmlformats.org/officeDocument/2006/relationships/image" Target="../media/image43.png"/><Relationship Id="rId18" Type="http://schemas.openxmlformats.org/officeDocument/2006/relationships/image" Target="../media/image44.png"/><Relationship Id="rId19" Type="http://schemas.openxmlformats.org/officeDocument/2006/relationships/image" Target="../media/image45.png"/><Relationship Id="rId1" Type="http://schemas.openxmlformats.org/officeDocument/2006/relationships/slideLayout" Target="../slideLayouts/slideLayout12.xml"/><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7" Type="http://schemas.openxmlformats.org/officeDocument/2006/relationships/image" Target="../media/image33.png"/><Relationship Id="rId8" Type="http://schemas.openxmlformats.org/officeDocument/2006/relationships/image" Target="../media/image3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2.png"/><Relationship Id="rId3" Type="http://schemas.openxmlformats.org/officeDocument/2006/relationships/image" Target="../media/image7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4.png"/><Relationship Id="rId3" Type="http://schemas.openxmlformats.org/officeDocument/2006/relationships/image" Target="../media/image75.png"/></Relationships>
</file>

<file path=ppt/slides/_rels/slide4.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50.png"/><Relationship Id="rId5" Type="http://schemas.openxmlformats.org/officeDocument/2006/relationships/image" Target="../media/image51.png"/><Relationship Id="rId6" Type="http://schemas.openxmlformats.org/officeDocument/2006/relationships/image" Target="../media/image52.png"/><Relationship Id="rId7" Type="http://schemas.openxmlformats.org/officeDocument/2006/relationships/image" Target="../media/image53.png"/><Relationship Id="rId8" Type="http://schemas.openxmlformats.org/officeDocument/2006/relationships/image" Target="../media/image54.png"/><Relationship Id="rId1" Type="http://schemas.openxmlformats.org/officeDocument/2006/relationships/slideLayout" Target="../slideLayouts/slideLayout12.xml"/><Relationship Id="rId2" Type="http://schemas.openxmlformats.org/officeDocument/2006/relationships/image" Target="../media/image4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5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28693"/>
            <a:ext cx="7772400" cy="1470025"/>
          </a:xfrm>
        </p:spPr>
        <p:txBody>
          <a:bodyPr>
            <a:normAutofit fontScale="90000"/>
          </a:bodyPr>
          <a:lstStyle/>
          <a:p>
            <a:r>
              <a:rPr lang="en-US" dirty="0" smtClean="0"/>
              <a:t>Accessible Core Content /Core language Practice and Curriculum Resources</a:t>
            </a:r>
            <a:endParaRPr lang="en-US" dirty="0"/>
          </a:p>
        </p:txBody>
      </p:sp>
      <p:pic>
        <p:nvPicPr>
          <p:cNvPr id="4" name="Picture 3" descr="myownbook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3014" y="486122"/>
            <a:ext cx="3234884" cy="1172332"/>
          </a:xfrm>
          <a:prstGeom prst="rect">
            <a:avLst/>
          </a:prstGeom>
        </p:spPr>
      </p:pic>
    </p:spTree>
    <p:extLst>
      <p:ext uri="{BB962C8B-B14F-4D97-AF65-F5344CB8AC3E}">
        <p14:creationId xmlns:p14="http://schemas.microsoft.com/office/powerpoint/2010/main" val="986189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 look at these</a:t>
            </a:r>
            <a:endParaRPr lang="en-US" dirty="0"/>
          </a:p>
        </p:txBody>
      </p:sp>
      <p:sp>
        <p:nvSpPr>
          <p:cNvPr id="3" name="Content Placeholder 2"/>
          <p:cNvSpPr>
            <a:spLocks noGrp="1"/>
          </p:cNvSpPr>
          <p:nvPr>
            <p:ph idx="1"/>
          </p:nvPr>
        </p:nvSpPr>
        <p:spPr>
          <a:xfrm>
            <a:off x="457200" y="1417638"/>
            <a:ext cx="8229600" cy="4525963"/>
          </a:xfrm>
        </p:spPr>
        <p:txBody>
          <a:bodyPr>
            <a:normAutofit lnSpcReduction="10000"/>
          </a:bodyPr>
          <a:lstStyle/>
          <a:p>
            <a:pPr marL="0" indent="0">
              <a:buNone/>
            </a:pPr>
            <a:endParaRPr lang="en-US" sz="2400" dirty="0" smtClean="0"/>
          </a:p>
          <a:p>
            <a:pPr marL="0" indent="0">
              <a:buNone/>
            </a:pPr>
            <a:endParaRPr lang="en-US" sz="2400" dirty="0"/>
          </a:p>
          <a:p>
            <a:pPr marL="0" indent="0">
              <a:buNone/>
            </a:pPr>
            <a:r>
              <a:rPr lang="en-US" sz="2400" dirty="0" smtClean="0"/>
              <a:t>These books are written for partner reads and or practice with key core/sight words from a language and literacy perspective</a:t>
            </a:r>
          </a:p>
          <a:p>
            <a:pPr marL="0" indent="0">
              <a:buNone/>
            </a:pPr>
            <a:r>
              <a:rPr lang="en-US" sz="3600" b="1" u="sng" dirty="0" smtClean="0"/>
              <a:t>Search by Category</a:t>
            </a:r>
          </a:p>
          <a:p>
            <a:pPr marL="0" indent="0">
              <a:buNone/>
            </a:pPr>
            <a:r>
              <a:rPr lang="en-US" sz="3600" b="1" u="sng" dirty="0" smtClean="0"/>
              <a:t>I, You, He , she , we it, they these and </a:t>
            </a:r>
            <a:r>
              <a:rPr lang="en-US" sz="3600" b="1" u="sng" dirty="0" err="1" smtClean="0"/>
              <a:t>those,etc</a:t>
            </a:r>
            <a:endParaRPr lang="en-US" sz="3600" b="1" u="sng" dirty="0" smtClean="0"/>
          </a:p>
          <a:p>
            <a:pPr marL="0" indent="0">
              <a:buNone/>
            </a:pPr>
            <a:r>
              <a:rPr lang="en-US" sz="3600" b="1" u="sng" dirty="0" smtClean="0"/>
              <a:t>Subcategories </a:t>
            </a:r>
          </a:p>
          <a:p>
            <a:pPr marL="0" indent="0">
              <a:buNone/>
            </a:pPr>
            <a:r>
              <a:rPr lang="en-US" sz="2000" b="1" dirty="0" smtClean="0"/>
              <a:t>Examples;  The Ocean and Sea, The Plains, All About the Sun, Deserts, Plants, </a:t>
            </a:r>
            <a:r>
              <a:rPr lang="en-US" sz="2000" b="1" dirty="0" err="1" smtClean="0"/>
              <a:t>etc</a:t>
            </a:r>
            <a:endParaRPr lang="en-US" sz="2000" b="1" dirty="0" smtClean="0"/>
          </a:p>
          <a:p>
            <a:endParaRPr lang="en-US" dirty="0"/>
          </a:p>
        </p:txBody>
      </p:sp>
      <p:sp>
        <p:nvSpPr>
          <p:cNvPr id="4" name="Content Placeholder 2"/>
          <p:cNvSpPr txBox="1">
            <a:spLocks/>
          </p:cNvSpPr>
          <p:nvPr/>
        </p:nvSpPr>
        <p:spPr>
          <a:xfrm>
            <a:off x="457200" y="17526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b="1" dirty="0" smtClean="0"/>
              <a:t>Sentence Starters</a:t>
            </a:r>
            <a:endParaRPr lang="en-US" sz="3600" b="1" dirty="0"/>
          </a:p>
        </p:txBody>
      </p:sp>
    </p:spTree>
    <p:extLst>
      <p:ext uri="{BB962C8B-B14F-4D97-AF65-F5344CB8AC3E}">
        <p14:creationId xmlns:p14="http://schemas.microsoft.com/office/powerpoint/2010/main" val="10557747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 look at these</a:t>
            </a:r>
            <a:endParaRPr lang="en-US" dirty="0"/>
          </a:p>
        </p:txBody>
      </p:sp>
      <p:sp>
        <p:nvSpPr>
          <p:cNvPr id="3" name="Content Placeholder 2"/>
          <p:cNvSpPr>
            <a:spLocks noGrp="1"/>
          </p:cNvSpPr>
          <p:nvPr>
            <p:ph idx="1"/>
          </p:nvPr>
        </p:nvSpPr>
        <p:spPr>
          <a:xfrm>
            <a:off x="457200" y="1417638"/>
            <a:ext cx="8229600" cy="4525963"/>
          </a:xfrm>
        </p:spPr>
        <p:txBody>
          <a:bodyPr>
            <a:normAutofit lnSpcReduction="10000"/>
          </a:bodyPr>
          <a:lstStyle/>
          <a:p>
            <a:pPr marL="0" indent="0">
              <a:buNone/>
            </a:pPr>
            <a:endParaRPr lang="en-US" sz="2400" dirty="0" smtClean="0"/>
          </a:p>
          <a:p>
            <a:pPr marL="0" indent="0">
              <a:buNone/>
            </a:pPr>
            <a:endParaRPr lang="en-US" sz="2400" dirty="0"/>
          </a:p>
          <a:p>
            <a:pPr marL="0" indent="0">
              <a:buNone/>
            </a:pPr>
            <a:r>
              <a:rPr lang="en-US" sz="3600" b="1" dirty="0" smtClean="0"/>
              <a:t>More of a learning prompt</a:t>
            </a:r>
          </a:p>
          <a:p>
            <a:pPr marL="0" indent="0">
              <a:buNone/>
            </a:pPr>
            <a:r>
              <a:rPr lang="en-US" sz="3600" b="1" u="sng" dirty="0" smtClean="0"/>
              <a:t>Search by Category</a:t>
            </a:r>
          </a:p>
          <a:p>
            <a:pPr marL="0" indent="0">
              <a:buNone/>
            </a:pPr>
            <a:r>
              <a:rPr lang="en-US" sz="3600" b="1" u="sng" dirty="0" smtClean="0"/>
              <a:t>I, You, He , she , we it, they these and </a:t>
            </a:r>
            <a:r>
              <a:rPr lang="en-US" sz="3600" b="1" u="sng" dirty="0" err="1" smtClean="0"/>
              <a:t>those,etc</a:t>
            </a:r>
            <a:endParaRPr lang="en-US" sz="3600" b="1" u="sng" dirty="0" smtClean="0"/>
          </a:p>
          <a:p>
            <a:pPr marL="0" indent="0">
              <a:buNone/>
            </a:pPr>
            <a:r>
              <a:rPr lang="en-US" sz="3600" b="1" u="sng" dirty="0" smtClean="0"/>
              <a:t>Subcategories </a:t>
            </a:r>
          </a:p>
          <a:p>
            <a:pPr marL="0" indent="0">
              <a:buNone/>
            </a:pPr>
            <a:r>
              <a:rPr lang="en-US" sz="2000" b="1" dirty="0" smtClean="0"/>
              <a:t>Examples;  The Ocean and Sea, The Plains, All About the Sun, Deserts, Plants, </a:t>
            </a:r>
            <a:r>
              <a:rPr lang="en-US" sz="2000" b="1" dirty="0" err="1" smtClean="0"/>
              <a:t>etc</a:t>
            </a:r>
            <a:endParaRPr lang="en-US" sz="2000" b="1" dirty="0" smtClean="0"/>
          </a:p>
          <a:p>
            <a:endParaRPr lang="en-US" dirty="0"/>
          </a:p>
        </p:txBody>
      </p:sp>
      <p:sp>
        <p:nvSpPr>
          <p:cNvPr id="4" name="Content Placeholder 2"/>
          <p:cNvSpPr txBox="1">
            <a:spLocks/>
          </p:cNvSpPr>
          <p:nvPr/>
        </p:nvSpPr>
        <p:spPr>
          <a:xfrm>
            <a:off x="457200" y="17526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b="1" dirty="0" smtClean="0"/>
              <a:t>Sample which includes video activity</a:t>
            </a:r>
            <a:endParaRPr lang="en-US" sz="3600" b="1" dirty="0"/>
          </a:p>
        </p:txBody>
      </p:sp>
    </p:spTree>
    <p:extLst>
      <p:ext uri="{BB962C8B-B14F-4D97-AF65-F5344CB8AC3E}">
        <p14:creationId xmlns:p14="http://schemas.microsoft.com/office/powerpoint/2010/main" val="6159875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 look at these</a:t>
            </a:r>
            <a:endParaRPr lang="en-US" dirty="0"/>
          </a:p>
        </p:txBody>
      </p:sp>
      <p:sp>
        <p:nvSpPr>
          <p:cNvPr id="3" name="Content Placeholder 2"/>
          <p:cNvSpPr>
            <a:spLocks noGrp="1"/>
          </p:cNvSpPr>
          <p:nvPr>
            <p:ph idx="1"/>
          </p:nvPr>
        </p:nvSpPr>
        <p:spPr>
          <a:xfrm>
            <a:off x="457200" y="1417638"/>
            <a:ext cx="8229600" cy="4525963"/>
          </a:xfrm>
        </p:spPr>
        <p:txBody>
          <a:bodyPr>
            <a:normAutofit/>
          </a:bodyPr>
          <a:lstStyle/>
          <a:p>
            <a:pPr marL="0" indent="0">
              <a:buNone/>
            </a:pPr>
            <a:endParaRPr lang="en-US" sz="2400" dirty="0" smtClean="0"/>
          </a:p>
          <a:p>
            <a:pPr marL="0" indent="0">
              <a:buNone/>
            </a:pPr>
            <a:endParaRPr lang="en-US" sz="2400" dirty="0"/>
          </a:p>
          <a:p>
            <a:pPr marL="0" indent="0">
              <a:buNone/>
            </a:pPr>
            <a:r>
              <a:rPr lang="en-US" sz="3600" b="1" dirty="0" smtClean="0"/>
              <a:t>More of a learning prompt and video</a:t>
            </a:r>
          </a:p>
          <a:p>
            <a:pPr marL="0" indent="0">
              <a:buNone/>
            </a:pPr>
            <a:r>
              <a:rPr lang="en-US" sz="3600" b="1" u="sng" dirty="0" smtClean="0"/>
              <a:t>Search by Category</a:t>
            </a:r>
          </a:p>
          <a:p>
            <a:pPr marL="0" indent="0">
              <a:buNone/>
            </a:pPr>
            <a:r>
              <a:rPr lang="en-US" sz="3600" b="1" u="sng" dirty="0" smtClean="0"/>
              <a:t>Core Word Wall Activities</a:t>
            </a:r>
          </a:p>
          <a:p>
            <a:pPr marL="0" indent="0">
              <a:buNone/>
            </a:pPr>
            <a:r>
              <a:rPr lang="en-US" sz="3600" b="1" u="sng" dirty="0" smtClean="0"/>
              <a:t>Subcategories </a:t>
            </a:r>
          </a:p>
          <a:p>
            <a:pPr marL="0" indent="0">
              <a:buNone/>
            </a:pPr>
            <a:r>
              <a:rPr lang="en-US" sz="2000" b="1" dirty="0" smtClean="0"/>
              <a:t>Core Word Wall Stories 1</a:t>
            </a:r>
          </a:p>
          <a:p>
            <a:endParaRPr lang="en-US" dirty="0"/>
          </a:p>
        </p:txBody>
      </p:sp>
      <p:sp>
        <p:nvSpPr>
          <p:cNvPr id="4" name="Content Placeholder 2"/>
          <p:cNvSpPr txBox="1">
            <a:spLocks/>
          </p:cNvSpPr>
          <p:nvPr/>
        </p:nvSpPr>
        <p:spPr>
          <a:xfrm>
            <a:off x="457200" y="17526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b="1" dirty="0" smtClean="0"/>
              <a:t>Sample which includes video activity</a:t>
            </a:r>
            <a:endParaRPr lang="en-US" sz="3600" b="1" dirty="0"/>
          </a:p>
        </p:txBody>
      </p:sp>
    </p:spTree>
    <p:extLst>
      <p:ext uri="{BB962C8B-B14F-4D97-AF65-F5344CB8AC3E}">
        <p14:creationId xmlns:p14="http://schemas.microsoft.com/office/powerpoint/2010/main" val="17518115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 look at these</a:t>
            </a:r>
            <a:endParaRPr lang="en-US" dirty="0"/>
          </a:p>
        </p:txBody>
      </p:sp>
      <p:sp>
        <p:nvSpPr>
          <p:cNvPr id="3" name="Content Placeholder 2"/>
          <p:cNvSpPr>
            <a:spLocks noGrp="1"/>
          </p:cNvSpPr>
          <p:nvPr>
            <p:ph idx="1"/>
          </p:nvPr>
        </p:nvSpPr>
        <p:spPr>
          <a:xfrm>
            <a:off x="457200" y="1417638"/>
            <a:ext cx="8229600" cy="4525963"/>
          </a:xfrm>
        </p:spPr>
        <p:txBody>
          <a:bodyPr>
            <a:normAutofit/>
          </a:bodyPr>
          <a:lstStyle/>
          <a:p>
            <a:pPr marL="0" indent="0">
              <a:buNone/>
            </a:pPr>
            <a:endParaRPr lang="en-US" sz="2400" dirty="0" smtClean="0"/>
          </a:p>
          <a:p>
            <a:pPr marL="0" indent="0">
              <a:buNone/>
            </a:pPr>
            <a:endParaRPr lang="en-US" sz="2400" dirty="0"/>
          </a:p>
          <a:p>
            <a:pPr marL="0" indent="0">
              <a:buNone/>
            </a:pPr>
            <a:r>
              <a:rPr lang="en-US" sz="3600" b="1" u="sng" dirty="0" smtClean="0"/>
              <a:t>Search by Category</a:t>
            </a:r>
          </a:p>
          <a:p>
            <a:pPr marL="0" indent="0">
              <a:buNone/>
            </a:pPr>
            <a:r>
              <a:rPr lang="en-US" sz="3600" b="1" u="sng" dirty="0" smtClean="0"/>
              <a:t>Core Word Wall Activities</a:t>
            </a:r>
          </a:p>
          <a:p>
            <a:pPr marL="0" indent="0">
              <a:buNone/>
            </a:pPr>
            <a:r>
              <a:rPr lang="en-US" sz="3600" b="1" u="sng" dirty="0" smtClean="0"/>
              <a:t>Subcategories </a:t>
            </a:r>
          </a:p>
          <a:p>
            <a:pPr marL="0" indent="0">
              <a:buNone/>
            </a:pPr>
            <a:r>
              <a:rPr lang="en-US" sz="2000" b="1" dirty="0" smtClean="0"/>
              <a:t>Core Word Wall Stories 1</a:t>
            </a:r>
          </a:p>
          <a:p>
            <a:endParaRPr lang="en-US" dirty="0"/>
          </a:p>
        </p:txBody>
      </p:sp>
      <p:sp>
        <p:nvSpPr>
          <p:cNvPr id="4" name="Content Placeholder 2"/>
          <p:cNvSpPr txBox="1">
            <a:spLocks/>
          </p:cNvSpPr>
          <p:nvPr/>
        </p:nvSpPr>
        <p:spPr>
          <a:xfrm>
            <a:off x="457200" y="17526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b="1" dirty="0" smtClean="0"/>
              <a:t>Sample which includes video activity</a:t>
            </a:r>
            <a:endParaRPr lang="en-US" sz="3600" b="1" dirty="0"/>
          </a:p>
        </p:txBody>
      </p:sp>
    </p:spTree>
    <p:extLst>
      <p:ext uri="{BB962C8B-B14F-4D97-AF65-F5344CB8AC3E}">
        <p14:creationId xmlns:p14="http://schemas.microsoft.com/office/powerpoint/2010/main" val="34323400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How to create your own</a:t>
            </a:r>
            <a:br>
              <a:rPr lang="en-US" dirty="0"/>
            </a:br>
            <a:r>
              <a:rPr lang="en-US" dirty="0"/>
              <a:t>books on your </a:t>
            </a:r>
            <a:r>
              <a:rPr lang="en-US" dirty="0" err="1"/>
              <a:t>iPad</a:t>
            </a:r>
            <a:endParaRPr lang="en-US" dirty="0"/>
          </a:p>
        </p:txBody>
      </p:sp>
    </p:spTree>
    <p:extLst>
      <p:ext uri="{BB962C8B-B14F-4D97-AF65-F5344CB8AC3E}">
        <p14:creationId xmlns:p14="http://schemas.microsoft.com/office/powerpoint/2010/main" val="21939049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a:r>
            <a:br>
              <a:rPr lang="en-US" dirty="0" smtClean="0"/>
            </a:br>
            <a:r>
              <a:rPr lang="en-US" dirty="0"/>
              <a:t>Open safari and type in</a:t>
            </a:r>
            <a:br>
              <a:rPr lang="en-US" dirty="0"/>
            </a:br>
            <a:r>
              <a:rPr lang="en-US" dirty="0"/>
              <a:t>www.myownbooks2go.com</a:t>
            </a:r>
            <a:r>
              <a:rPr lang="en-US" dirty="0" smtClean="0"/>
              <a:t/>
            </a:r>
            <a:br>
              <a:rPr lang="en-US" dirty="0" smtClean="0"/>
            </a:br>
            <a:r>
              <a:rPr lang="en-US" dirty="0"/>
              <a:t/>
            </a:r>
            <a:br>
              <a:rPr lang="en-US" dirty="0"/>
            </a:br>
            <a:r>
              <a:rPr lang="en-US" dirty="0" smtClean="0"/>
              <a:t>Your username and password is </a:t>
            </a:r>
            <a:br>
              <a:rPr lang="en-US" dirty="0" smtClean="0"/>
            </a:br>
            <a:r>
              <a:rPr lang="en-US" dirty="0" smtClean="0"/>
              <a:t>the first part of your email</a:t>
            </a:r>
            <a:endParaRPr lang="en-US" dirty="0"/>
          </a:p>
        </p:txBody>
      </p:sp>
    </p:spTree>
    <p:extLst>
      <p:ext uri="{BB962C8B-B14F-4D97-AF65-F5344CB8AC3E}">
        <p14:creationId xmlns:p14="http://schemas.microsoft.com/office/powerpoint/2010/main" val="3008694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10-06 at 6.50.3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76228"/>
            <a:ext cx="9144000" cy="4870545"/>
          </a:xfrm>
          <a:prstGeom prst="rect">
            <a:avLst/>
          </a:prstGeom>
        </p:spPr>
      </p:pic>
      <p:sp>
        <p:nvSpPr>
          <p:cNvPr id="6" name="Down Arrow 5"/>
          <p:cNvSpPr/>
          <p:nvPr/>
        </p:nvSpPr>
        <p:spPr>
          <a:xfrm>
            <a:off x="6477000" y="333375"/>
            <a:ext cx="635000" cy="1000125"/>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ndParaRPr>
          </a:p>
        </p:txBody>
      </p:sp>
      <p:sp>
        <p:nvSpPr>
          <p:cNvPr id="7" name="TextBox 6"/>
          <p:cNvSpPr txBox="1"/>
          <p:nvPr/>
        </p:nvSpPr>
        <p:spPr>
          <a:xfrm>
            <a:off x="762000" y="333375"/>
            <a:ext cx="4267402" cy="369332"/>
          </a:xfrm>
          <a:prstGeom prst="rect">
            <a:avLst/>
          </a:prstGeom>
          <a:noFill/>
        </p:spPr>
        <p:txBody>
          <a:bodyPr wrap="none" rtlCol="0">
            <a:spAutoFit/>
          </a:bodyPr>
          <a:lstStyle/>
          <a:p>
            <a:r>
              <a:rPr lang="en-US" dirty="0" smtClean="0"/>
              <a:t>!. Sign in with your username and password </a:t>
            </a:r>
            <a:endParaRPr lang="en-US" dirty="0"/>
          </a:p>
        </p:txBody>
      </p:sp>
    </p:spTree>
    <p:extLst>
      <p:ext uri="{BB962C8B-B14F-4D97-AF65-F5344CB8AC3E}">
        <p14:creationId xmlns:p14="http://schemas.microsoft.com/office/powerpoint/2010/main" val="38598147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2.Select Build a book.</a:t>
            </a:r>
            <a:endParaRPr lang="en-US" dirty="0"/>
          </a:p>
        </p:txBody>
      </p:sp>
      <p:pic>
        <p:nvPicPr>
          <p:cNvPr id="4" name="Picture 3" descr="Screen Shot 2013-10-06 at 6.50.1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42516"/>
            <a:ext cx="9144000" cy="5315484"/>
          </a:xfrm>
          <a:prstGeom prst="rect">
            <a:avLst/>
          </a:prstGeom>
        </p:spPr>
      </p:pic>
      <p:sp>
        <p:nvSpPr>
          <p:cNvPr id="5" name="Down Arrow 4"/>
          <p:cNvSpPr/>
          <p:nvPr/>
        </p:nvSpPr>
        <p:spPr>
          <a:xfrm>
            <a:off x="4365625" y="1449907"/>
            <a:ext cx="1333500" cy="677862"/>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77599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2.Select Build a book.</a:t>
            </a:r>
            <a:endParaRPr lang="en-US" dirty="0"/>
          </a:p>
        </p:txBody>
      </p:sp>
      <p:pic>
        <p:nvPicPr>
          <p:cNvPr id="4" name="Picture 3" descr="Screen Shot 2013-10-06 at 6.50.1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42516"/>
            <a:ext cx="9144000" cy="5315484"/>
          </a:xfrm>
          <a:prstGeom prst="rect">
            <a:avLst/>
          </a:prstGeom>
        </p:spPr>
      </p:pic>
    </p:spTree>
    <p:extLst>
      <p:ext uri="{BB962C8B-B14F-4D97-AF65-F5344CB8AC3E}">
        <p14:creationId xmlns:p14="http://schemas.microsoft.com/office/powerpoint/2010/main" val="34899806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6769" y="44111"/>
            <a:ext cx="9280769" cy="1470025"/>
          </a:xfrm>
        </p:spPr>
        <p:txBody>
          <a:bodyPr>
            <a:noAutofit/>
          </a:bodyPr>
          <a:lstStyle/>
          <a:p>
            <a:r>
              <a:rPr lang="en-US" sz="3200" dirty="0" smtClean="0"/>
              <a:t>If you select this button it will allow you to grab pictures from your computer or from your </a:t>
            </a:r>
            <a:r>
              <a:rPr lang="en-US" sz="3200" dirty="0" err="1" smtClean="0"/>
              <a:t>iPad</a:t>
            </a:r>
            <a:r>
              <a:rPr lang="en-US" sz="3200" dirty="0" smtClean="0"/>
              <a:t> or PC.</a:t>
            </a:r>
            <a:endParaRPr lang="en-US" sz="3200" dirty="0"/>
          </a:p>
        </p:txBody>
      </p:sp>
      <p:sp>
        <p:nvSpPr>
          <p:cNvPr id="3" name="Subtitle 2"/>
          <p:cNvSpPr>
            <a:spLocks noGrp="1"/>
          </p:cNvSpPr>
          <p:nvPr>
            <p:ph type="subTitle" idx="1"/>
          </p:nvPr>
        </p:nvSpPr>
        <p:spPr/>
        <p:txBody>
          <a:bodyPr/>
          <a:lstStyle/>
          <a:p>
            <a:endParaRPr lang="en-US"/>
          </a:p>
        </p:txBody>
      </p:sp>
      <p:pic>
        <p:nvPicPr>
          <p:cNvPr id="4" name="Picture 3" descr="Screen Shot 2014-08-31 at 1.13.3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30529"/>
            <a:ext cx="9144000" cy="3463085"/>
          </a:xfrm>
          <a:prstGeom prst="rect">
            <a:avLst/>
          </a:prstGeom>
        </p:spPr>
      </p:pic>
      <p:sp>
        <p:nvSpPr>
          <p:cNvPr id="5" name="Down Arrow 4"/>
          <p:cNvSpPr/>
          <p:nvPr/>
        </p:nvSpPr>
        <p:spPr>
          <a:xfrm>
            <a:off x="5920516" y="3431835"/>
            <a:ext cx="1254984" cy="1073393"/>
          </a:xfrm>
          <a:prstGeom prst="downArrow">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7175500" y="3431836"/>
            <a:ext cx="1762125" cy="2553040"/>
          </a:xfrm>
          <a:prstGeom prst="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r>
              <a:rPr lang="en-US" dirty="0" smtClean="0">
                <a:solidFill>
                  <a:srgbClr val="FF0000"/>
                </a:solidFill>
              </a:rPr>
              <a:t>Tap this button on the </a:t>
            </a:r>
            <a:r>
              <a:rPr lang="en-US" dirty="0" err="1" smtClean="0">
                <a:solidFill>
                  <a:srgbClr val="FF0000"/>
                </a:solidFill>
              </a:rPr>
              <a:t>iPad</a:t>
            </a:r>
            <a:r>
              <a:rPr lang="en-US" dirty="0" smtClean="0">
                <a:solidFill>
                  <a:srgbClr val="FF0000"/>
                </a:solidFill>
              </a:rPr>
              <a:t> and a menu will pop up select choose existing and this will take you to the photo library</a:t>
            </a:r>
            <a:endParaRPr lang="en-US" dirty="0">
              <a:solidFill>
                <a:srgbClr val="FF0000"/>
              </a:solidFill>
            </a:endParaRPr>
          </a:p>
        </p:txBody>
      </p:sp>
    </p:spTree>
    <p:extLst>
      <p:ext uri="{BB962C8B-B14F-4D97-AF65-F5344CB8AC3E}">
        <p14:creationId xmlns:p14="http://schemas.microsoft.com/office/powerpoint/2010/main" val="3906430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1298" y="80101"/>
            <a:ext cx="184666" cy="523220"/>
          </a:xfrm>
          <a:prstGeom prst="rect">
            <a:avLst/>
          </a:prstGeom>
          <a:noFill/>
        </p:spPr>
        <p:txBody>
          <a:bodyPr wrap="none" rtlCol="0">
            <a:spAutoFit/>
          </a:bodyPr>
          <a:lstStyle/>
          <a:p>
            <a:r>
              <a:rPr lang="en-US" sz="2800" b="1" dirty="0" smtClean="0"/>
              <a:t>  </a:t>
            </a:r>
            <a:endParaRPr lang="en-US" sz="2800" b="1" dirty="0"/>
          </a:p>
        </p:txBody>
      </p:sp>
      <p:cxnSp>
        <p:nvCxnSpPr>
          <p:cNvPr id="3" name="Straight Connector 2"/>
          <p:cNvCxnSpPr/>
          <p:nvPr/>
        </p:nvCxnSpPr>
        <p:spPr>
          <a:xfrm>
            <a:off x="1" y="656280"/>
            <a:ext cx="9143999" cy="72987"/>
          </a:xfrm>
          <a:prstGeom prst="line">
            <a:avLst/>
          </a:prstGeom>
          <a:ln w="76200" cmpd="sng">
            <a:solidFill>
              <a:srgbClr val="75C343"/>
            </a:solidFill>
          </a:ln>
        </p:spPr>
        <p:style>
          <a:lnRef idx="2">
            <a:schemeClr val="accent1"/>
          </a:lnRef>
          <a:fillRef idx="0">
            <a:schemeClr val="accent1"/>
          </a:fillRef>
          <a:effectRef idx="1">
            <a:schemeClr val="accent1"/>
          </a:effectRef>
          <a:fontRef idx="minor">
            <a:schemeClr val="tx1"/>
          </a:fontRef>
        </p:style>
      </p:cxnSp>
      <p:pic>
        <p:nvPicPr>
          <p:cNvPr id="4" name="Picture 3" descr="myownbook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650" y="855577"/>
            <a:ext cx="3234884" cy="1172332"/>
          </a:xfrm>
          <a:prstGeom prst="rect">
            <a:avLst/>
          </a:prstGeom>
        </p:spPr>
      </p:pic>
      <p:pic>
        <p:nvPicPr>
          <p:cNvPr id="5" name="Picture 4"/>
          <p:cNvPicPr>
            <a:picLocks noChangeAspect="1"/>
          </p:cNvPicPr>
          <p:nvPr/>
        </p:nvPicPr>
        <p:blipFill>
          <a:blip r:embed="rId3"/>
          <a:stretch>
            <a:fillRect/>
          </a:stretch>
        </p:blipFill>
        <p:spPr>
          <a:xfrm>
            <a:off x="5472131" y="780845"/>
            <a:ext cx="1270000" cy="1270000"/>
          </a:xfrm>
          <a:prstGeom prst="rect">
            <a:avLst/>
          </a:prstGeom>
        </p:spPr>
      </p:pic>
      <p:cxnSp>
        <p:nvCxnSpPr>
          <p:cNvPr id="6" name="Straight Arrow Connector 5"/>
          <p:cNvCxnSpPr/>
          <p:nvPr/>
        </p:nvCxnSpPr>
        <p:spPr>
          <a:xfrm>
            <a:off x="4022169" y="1551739"/>
            <a:ext cx="1098968" cy="0"/>
          </a:xfrm>
          <a:prstGeom prst="straightConnector1">
            <a:avLst/>
          </a:prstGeom>
          <a:ln w="76200" cmpd="sng">
            <a:solidFill>
              <a:srgbClr val="FF3AD2"/>
            </a:solidFill>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5863453" y="1972059"/>
            <a:ext cx="600908" cy="369332"/>
          </a:xfrm>
          <a:prstGeom prst="rect">
            <a:avLst/>
          </a:prstGeom>
          <a:noFill/>
        </p:spPr>
        <p:txBody>
          <a:bodyPr wrap="none" rtlCol="0">
            <a:spAutoFit/>
          </a:bodyPr>
          <a:lstStyle/>
          <a:p>
            <a:r>
              <a:rPr lang="en-US" dirty="0" smtClean="0"/>
              <a:t>Free</a:t>
            </a:r>
            <a:endParaRPr lang="en-US" dirty="0"/>
          </a:p>
        </p:txBody>
      </p:sp>
      <p:sp>
        <p:nvSpPr>
          <p:cNvPr id="8" name="Rounded Rectangle 7"/>
          <p:cNvSpPr/>
          <p:nvPr/>
        </p:nvSpPr>
        <p:spPr>
          <a:xfrm>
            <a:off x="4225907" y="2341391"/>
            <a:ext cx="1430005" cy="1173027"/>
          </a:xfrm>
          <a:prstGeom prst="roundRect">
            <a:avLst/>
          </a:prstGeom>
          <a:solidFill>
            <a:srgbClr val="FFFFFF"/>
          </a:solidFill>
          <a:ln w="38100" cmpd="sng">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4"/>
          <a:stretch>
            <a:fillRect/>
          </a:stretch>
        </p:blipFill>
        <p:spPr>
          <a:xfrm>
            <a:off x="4579477" y="2255233"/>
            <a:ext cx="892654" cy="957051"/>
          </a:xfrm>
          <a:prstGeom prst="rect">
            <a:avLst/>
          </a:prstGeom>
          <a:solidFill>
            <a:srgbClr val="FFFFFF"/>
          </a:solidFill>
        </p:spPr>
      </p:pic>
      <p:sp>
        <p:nvSpPr>
          <p:cNvPr id="10" name="TextBox 9"/>
          <p:cNvSpPr txBox="1"/>
          <p:nvPr/>
        </p:nvSpPr>
        <p:spPr>
          <a:xfrm>
            <a:off x="4527009" y="1978295"/>
            <a:ext cx="1768315" cy="369332"/>
          </a:xfrm>
          <a:prstGeom prst="rect">
            <a:avLst/>
          </a:prstGeom>
          <a:noFill/>
        </p:spPr>
        <p:txBody>
          <a:bodyPr wrap="square" rtlCol="0">
            <a:spAutoFit/>
          </a:bodyPr>
          <a:lstStyle/>
          <a:p>
            <a:r>
              <a:rPr lang="en-US" dirty="0" smtClean="0"/>
              <a:t>Lifecycles</a:t>
            </a:r>
            <a:endParaRPr lang="en-US" dirty="0"/>
          </a:p>
        </p:txBody>
      </p:sp>
      <p:pic>
        <p:nvPicPr>
          <p:cNvPr id="11"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42131" y="877689"/>
            <a:ext cx="2283473" cy="3044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6"/>
          <a:stretch>
            <a:fillRect/>
          </a:stretch>
        </p:blipFill>
        <p:spPr>
          <a:xfrm>
            <a:off x="1737203" y="3249331"/>
            <a:ext cx="1326028" cy="1326028"/>
          </a:xfrm>
          <a:prstGeom prst="rect">
            <a:avLst/>
          </a:prstGeom>
        </p:spPr>
      </p:pic>
      <p:pic>
        <p:nvPicPr>
          <p:cNvPr id="13" name="Picture 12"/>
          <p:cNvPicPr>
            <a:picLocks noChangeAspect="1"/>
          </p:cNvPicPr>
          <p:nvPr/>
        </p:nvPicPr>
        <p:blipFill>
          <a:blip r:embed="rId7"/>
          <a:stretch>
            <a:fillRect/>
          </a:stretch>
        </p:blipFill>
        <p:spPr>
          <a:xfrm>
            <a:off x="1014629" y="2085552"/>
            <a:ext cx="1410672" cy="1410672"/>
          </a:xfrm>
          <a:prstGeom prst="rect">
            <a:avLst/>
          </a:prstGeom>
        </p:spPr>
      </p:pic>
      <p:pic>
        <p:nvPicPr>
          <p:cNvPr id="15" name="Picture 14"/>
          <p:cNvPicPr>
            <a:picLocks noChangeAspect="1"/>
          </p:cNvPicPr>
          <p:nvPr/>
        </p:nvPicPr>
        <p:blipFill>
          <a:blip r:embed="rId8"/>
          <a:stretch>
            <a:fillRect/>
          </a:stretch>
        </p:blipFill>
        <p:spPr>
          <a:xfrm>
            <a:off x="1721729" y="3674114"/>
            <a:ext cx="703572" cy="703572"/>
          </a:xfrm>
          <a:prstGeom prst="rect">
            <a:avLst/>
          </a:prstGeom>
        </p:spPr>
      </p:pic>
      <p:pic>
        <p:nvPicPr>
          <p:cNvPr id="16" name="Picture 15"/>
          <p:cNvPicPr>
            <a:picLocks noChangeAspect="1"/>
          </p:cNvPicPr>
          <p:nvPr/>
        </p:nvPicPr>
        <p:blipFill>
          <a:blip r:embed="rId9"/>
          <a:stretch>
            <a:fillRect/>
          </a:stretch>
        </p:blipFill>
        <p:spPr>
          <a:xfrm>
            <a:off x="745604" y="3635249"/>
            <a:ext cx="1276845" cy="1276845"/>
          </a:xfrm>
          <a:prstGeom prst="rect">
            <a:avLst/>
          </a:prstGeom>
        </p:spPr>
      </p:pic>
      <p:pic>
        <p:nvPicPr>
          <p:cNvPr id="18" name="Picture 17"/>
          <p:cNvPicPr>
            <a:picLocks noChangeAspect="1"/>
          </p:cNvPicPr>
          <p:nvPr/>
        </p:nvPicPr>
        <p:blipFill>
          <a:blip r:embed="rId10"/>
          <a:stretch>
            <a:fillRect/>
          </a:stretch>
        </p:blipFill>
        <p:spPr>
          <a:xfrm>
            <a:off x="217360" y="4136874"/>
            <a:ext cx="1182817" cy="1182817"/>
          </a:xfrm>
          <a:prstGeom prst="rect">
            <a:avLst/>
          </a:prstGeom>
        </p:spPr>
      </p:pic>
      <p:pic>
        <p:nvPicPr>
          <p:cNvPr id="19" name="Picture 18"/>
          <p:cNvPicPr>
            <a:picLocks noChangeAspect="1"/>
          </p:cNvPicPr>
          <p:nvPr/>
        </p:nvPicPr>
        <p:blipFill>
          <a:blip r:embed="rId11"/>
          <a:stretch>
            <a:fillRect/>
          </a:stretch>
        </p:blipFill>
        <p:spPr>
          <a:xfrm>
            <a:off x="3060340" y="2153966"/>
            <a:ext cx="718957" cy="718957"/>
          </a:xfrm>
          <a:prstGeom prst="rect">
            <a:avLst/>
          </a:prstGeom>
        </p:spPr>
      </p:pic>
      <p:pic>
        <p:nvPicPr>
          <p:cNvPr id="20" name="Picture 19"/>
          <p:cNvPicPr>
            <a:picLocks noChangeAspect="1"/>
          </p:cNvPicPr>
          <p:nvPr/>
        </p:nvPicPr>
        <p:blipFill>
          <a:blip r:embed="rId12"/>
          <a:stretch>
            <a:fillRect/>
          </a:stretch>
        </p:blipFill>
        <p:spPr>
          <a:xfrm>
            <a:off x="2771596" y="3683615"/>
            <a:ext cx="730893" cy="730893"/>
          </a:xfrm>
          <a:prstGeom prst="rect">
            <a:avLst/>
          </a:prstGeom>
        </p:spPr>
      </p:pic>
      <p:pic>
        <p:nvPicPr>
          <p:cNvPr id="21" name="Picture 20"/>
          <p:cNvPicPr>
            <a:picLocks noChangeAspect="1"/>
          </p:cNvPicPr>
          <p:nvPr/>
        </p:nvPicPr>
        <p:blipFill>
          <a:blip r:embed="rId13"/>
          <a:stretch>
            <a:fillRect/>
          </a:stretch>
        </p:blipFill>
        <p:spPr>
          <a:xfrm>
            <a:off x="4846726" y="5299231"/>
            <a:ext cx="1447414" cy="1447414"/>
          </a:xfrm>
          <a:prstGeom prst="rect">
            <a:avLst/>
          </a:prstGeom>
        </p:spPr>
      </p:pic>
      <p:pic>
        <p:nvPicPr>
          <p:cNvPr id="22" name="Picture 21"/>
          <p:cNvPicPr>
            <a:picLocks noChangeAspect="1"/>
          </p:cNvPicPr>
          <p:nvPr/>
        </p:nvPicPr>
        <p:blipFill>
          <a:blip r:embed="rId14"/>
          <a:stretch>
            <a:fillRect/>
          </a:stretch>
        </p:blipFill>
        <p:spPr>
          <a:xfrm>
            <a:off x="2425301" y="2967911"/>
            <a:ext cx="730893" cy="730893"/>
          </a:xfrm>
          <a:prstGeom prst="rect">
            <a:avLst/>
          </a:prstGeom>
        </p:spPr>
      </p:pic>
      <p:pic>
        <p:nvPicPr>
          <p:cNvPr id="23" name="Picture 22"/>
          <p:cNvPicPr>
            <a:picLocks noChangeAspect="1"/>
          </p:cNvPicPr>
          <p:nvPr/>
        </p:nvPicPr>
        <p:blipFill>
          <a:blip r:embed="rId15"/>
          <a:stretch>
            <a:fillRect/>
          </a:stretch>
        </p:blipFill>
        <p:spPr>
          <a:xfrm>
            <a:off x="2159942" y="2085552"/>
            <a:ext cx="931883" cy="931883"/>
          </a:xfrm>
          <a:prstGeom prst="rect">
            <a:avLst/>
          </a:prstGeom>
        </p:spPr>
      </p:pic>
      <p:pic>
        <p:nvPicPr>
          <p:cNvPr id="24" name="Picture 23"/>
          <p:cNvPicPr>
            <a:picLocks noChangeAspect="1"/>
          </p:cNvPicPr>
          <p:nvPr/>
        </p:nvPicPr>
        <p:blipFill>
          <a:blip r:embed="rId16"/>
          <a:stretch>
            <a:fillRect/>
          </a:stretch>
        </p:blipFill>
        <p:spPr>
          <a:xfrm>
            <a:off x="161795" y="5218607"/>
            <a:ext cx="1574643" cy="1574643"/>
          </a:xfrm>
          <a:prstGeom prst="rect">
            <a:avLst/>
          </a:prstGeom>
        </p:spPr>
      </p:pic>
      <p:pic>
        <p:nvPicPr>
          <p:cNvPr id="25" name="Picture 24"/>
          <p:cNvPicPr>
            <a:picLocks noChangeAspect="1"/>
          </p:cNvPicPr>
          <p:nvPr/>
        </p:nvPicPr>
        <p:blipFill>
          <a:blip r:embed="rId17"/>
          <a:stretch>
            <a:fillRect/>
          </a:stretch>
        </p:blipFill>
        <p:spPr>
          <a:xfrm>
            <a:off x="2318628" y="5493747"/>
            <a:ext cx="1183308" cy="1183308"/>
          </a:xfrm>
          <a:prstGeom prst="rect">
            <a:avLst/>
          </a:prstGeom>
        </p:spPr>
      </p:pic>
      <p:pic>
        <p:nvPicPr>
          <p:cNvPr id="26" name="Picture 25"/>
          <p:cNvPicPr>
            <a:picLocks noChangeAspect="1"/>
          </p:cNvPicPr>
          <p:nvPr/>
        </p:nvPicPr>
        <p:blipFill>
          <a:blip r:embed="rId18"/>
          <a:stretch>
            <a:fillRect/>
          </a:stretch>
        </p:blipFill>
        <p:spPr>
          <a:xfrm>
            <a:off x="1527295" y="4025900"/>
            <a:ext cx="1467847" cy="1467847"/>
          </a:xfrm>
          <a:prstGeom prst="rect">
            <a:avLst/>
          </a:prstGeom>
        </p:spPr>
      </p:pic>
      <p:pic>
        <p:nvPicPr>
          <p:cNvPr id="27" name="Picture 26"/>
          <p:cNvPicPr>
            <a:picLocks noChangeAspect="1"/>
          </p:cNvPicPr>
          <p:nvPr/>
        </p:nvPicPr>
        <p:blipFill>
          <a:blip r:embed="rId17"/>
          <a:stretch>
            <a:fillRect/>
          </a:stretch>
        </p:blipFill>
        <p:spPr>
          <a:xfrm>
            <a:off x="3156194" y="5377201"/>
            <a:ext cx="1480811" cy="1480811"/>
          </a:xfrm>
          <a:prstGeom prst="rect">
            <a:avLst/>
          </a:prstGeom>
        </p:spPr>
      </p:pic>
      <p:pic>
        <p:nvPicPr>
          <p:cNvPr id="29" name="Picture 28"/>
          <p:cNvPicPr>
            <a:picLocks noChangeAspect="1"/>
          </p:cNvPicPr>
          <p:nvPr/>
        </p:nvPicPr>
        <p:blipFill>
          <a:blip r:embed="rId19"/>
          <a:stretch>
            <a:fillRect/>
          </a:stretch>
        </p:blipFill>
        <p:spPr>
          <a:xfrm>
            <a:off x="2625884" y="4414508"/>
            <a:ext cx="1200874" cy="1200874"/>
          </a:xfrm>
          <a:prstGeom prst="rect">
            <a:avLst/>
          </a:prstGeom>
        </p:spPr>
      </p:pic>
      <p:pic>
        <p:nvPicPr>
          <p:cNvPr id="30" name="Picture 29"/>
          <p:cNvPicPr>
            <a:picLocks noChangeAspect="1"/>
          </p:cNvPicPr>
          <p:nvPr/>
        </p:nvPicPr>
        <p:blipFill>
          <a:blip r:embed="rId20"/>
          <a:stretch>
            <a:fillRect/>
          </a:stretch>
        </p:blipFill>
        <p:spPr>
          <a:xfrm>
            <a:off x="204650" y="2976481"/>
            <a:ext cx="1317536" cy="1317536"/>
          </a:xfrm>
          <a:prstGeom prst="rect">
            <a:avLst/>
          </a:prstGeom>
        </p:spPr>
      </p:pic>
      <p:pic>
        <p:nvPicPr>
          <p:cNvPr id="31" name="Picture 30"/>
          <p:cNvPicPr>
            <a:picLocks noChangeAspect="1"/>
          </p:cNvPicPr>
          <p:nvPr/>
        </p:nvPicPr>
        <p:blipFill>
          <a:blip r:embed="rId21"/>
          <a:stretch>
            <a:fillRect/>
          </a:stretch>
        </p:blipFill>
        <p:spPr>
          <a:xfrm>
            <a:off x="3502489" y="2842388"/>
            <a:ext cx="723418" cy="723418"/>
          </a:xfrm>
          <a:prstGeom prst="rect">
            <a:avLst/>
          </a:prstGeom>
        </p:spPr>
      </p:pic>
      <p:pic>
        <p:nvPicPr>
          <p:cNvPr id="32" name="Picture 31"/>
          <p:cNvPicPr>
            <a:picLocks noChangeAspect="1"/>
          </p:cNvPicPr>
          <p:nvPr/>
        </p:nvPicPr>
        <p:blipFill>
          <a:blip r:embed="rId22"/>
          <a:stretch>
            <a:fillRect/>
          </a:stretch>
        </p:blipFill>
        <p:spPr>
          <a:xfrm>
            <a:off x="1349636" y="5377200"/>
            <a:ext cx="1416049" cy="1416049"/>
          </a:xfrm>
          <a:prstGeom prst="rect">
            <a:avLst/>
          </a:prstGeom>
        </p:spPr>
      </p:pic>
      <p:pic>
        <p:nvPicPr>
          <p:cNvPr id="33" name="Picture 32"/>
          <p:cNvPicPr>
            <a:picLocks noChangeAspect="1"/>
          </p:cNvPicPr>
          <p:nvPr/>
        </p:nvPicPr>
        <p:blipFill>
          <a:blip r:embed="rId23"/>
          <a:stretch>
            <a:fillRect/>
          </a:stretch>
        </p:blipFill>
        <p:spPr>
          <a:xfrm>
            <a:off x="5482218" y="2382477"/>
            <a:ext cx="1128623" cy="1188931"/>
          </a:xfrm>
          <a:prstGeom prst="rect">
            <a:avLst/>
          </a:prstGeom>
        </p:spPr>
      </p:pic>
      <p:sp>
        <p:nvSpPr>
          <p:cNvPr id="34" name="TextBox 33"/>
          <p:cNvSpPr txBox="1"/>
          <p:nvPr/>
        </p:nvSpPr>
        <p:spPr>
          <a:xfrm rot="10800000" flipH="1" flipV="1">
            <a:off x="1968363" y="2052440"/>
            <a:ext cx="2655866" cy="156966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r>
              <a:rPr lang="en-US" sz="1600" b="1" dirty="0" smtClean="0"/>
              <a:t>Create your own Switch Accessible books with the 100’s of images  on the website and play the m on your </a:t>
            </a:r>
            <a:r>
              <a:rPr lang="en-US" sz="1600" b="1" dirty="0" err="1" smtClean="0"/>
              <a:t>iPad</a:t>
            </a:r>
            <a:r>
              <a:rPr lang="en-US" sz="1600" b="1" dirty="0" smtClean="0"/>
              <a:t> using the </a:t>
            </a:r>
          </a:p>
          <a:p>
            <a:r>
              <a:rPr lang="en-US" sz="1600" b="1" dirty="0" smtClean="0"/>
              <a:t>FREE App</a:t>
            </a:r>
          </a:p>
        </p:txBody>
      </p:sp>
      <p:pic>
        <p:nvPicPr>
          <p:cNvPr id="36" name="Picture 35"/>
          <p:cNvPicPr>
            <a:picLocks noChangeAspect="1"/>
          </p:cNvPicPr>
          <p:nvPr/>
        </p:nvPicPr>
        <p:blipFill>
          <a:blip r:embed="rId24"/>
          <a:stretch>
            <a:fillRect/>
          </a:stretch>
        </p:blipFill>
        <p:spPr>
          <a:xfrm>
            <a:off x="317715" y="80100"/>
            <a:ext cx="576179" cy="576179"/>
          </a:xfrm>
          <a:prstGeom prst="rect">
            <a:avLst/>
          </a:prstGeom>
        </p:spPr>
      </p:pic>
      <p:pic>
        <p:nvPicPr>
          <p:cNvPr id="38" name="Picture 37" descr="Screen Shot 2014-07-09 at 11.23.57 AM.png"/>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3826758" y="3553465"/>
            <a:ext cx="1474695" cy="1823736"/>
          </a:xfrm>
          <a:prstGeom prst="rect">
            <a:avLst/>
          </a:prstGeom>
        </p:spPr>
      </p:pic>
      <p:pic>
        <p:nvPicPr>
          <p:cNvPr id="39" name="Picture 38" descr="Screen Shot 2014-07-09 at 11.23.07 AM.png"/>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4785343" y="3622100"/>
            <a:ext cx="1547882" cy="1584816"/>
          </a:xfrm>
          <a:prstGeom prst="rect">
            <a:avLst/>
          </a:prstGeom>
        </p:spPr>
      </p:pic>
      <p:sp>
        <p:nvSpPr>
          <p:cNvPr id="40" name="Rectangle 39"/>
          <p:cNvSpPr/>
          <p:nvPr/>
        </p:nvSpPr>
        <p:spPr>
          <a:xfrm>
            <a:off x="6516343" y="3961150"/>
            <a:ext cx="2509261" cy="2832101"/>
          </a:xfrm>
          <a:prstGeom prst="rect">
            <a:avLst/>
          </a:prstGeom>
          <a:solidFill>
            <a:schemeClr val="accent6">
              <a:lumMod val="60000"/>
              <a:lumOff val="40000"/>
              <a:alpha val="5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000" dirty="0" smtClean="0">
                <a:solidFill>
                  <a:schemeClr val="tx1"/>
                </a:solidFill>
              </a:rPr>
              <a:t>FREE APP and WEB TRIAL!</a:t>
            </a:r>
          </a:p>
          <a:p>
            <a:pPr algn="ctr"/>
            <a:r>
              <a:rPr lang="en-US" sz="2000" dirty="0" smtClean="0">
                <a:solidFill>
                  <a:schemeClr val="tx1"/>
                </a:solidFill>
              </a:rPr>
              <a:t>Play 100’s of books already on the site Check out</a:t>
            </a:r>
          </a:p>
          <a:p>
            <a:pPr algn="ctr"/>
            <a:r>
              <a:rPr lang="en-US" sz="2000" dirty="0" smtClean="0">
                <a:solidFill>
                  <a:schemeClr val="tx1"/>
                </a:solidFill>
              </a:rPr>
              <a:t>Exemplar texts</a:t>
            </a:r>
          </a:p>
          <a:p>
            <a:pPr algn="ctr"/>
            <a:r>
              <a:rPr lang="en-US" sz="2000" dirty="0" smtClean="0">
                <a:solidFill>
                  <a:schemeClr val="tx1"/>
                </a:solidFill>
              </a:rPr>
              <a:t>K-5 Science</a:t>
            </a:r>
          </a:p>
          <a:p>
            <a:pPr algn="ctr"/>
            <a:r>
              <a:rPr lang="en-US" sz="2000" dirty="0" smtClean="0">
                <a:solidFill>
                  <a:schemeClr val="tx1"/>
                </a:solidFill>
              </a:rPr>
              <a:t>Sentence Starters</a:t>
            </a:r>
            <a:endParaRPr lang="en-US" sz="2000" dirty="0">
              <a:solidFill>
                <a:schemeClr val="tx1"/>
              </a:solidFill>
            </a:endParaRPr>
          </a:p>
        </p:txBody>
      </p:sp>
      <p:pic>
        <p:nvPicPr>
          <p:cNvPr id="41" name="Picture 40"/>
          <p:cNvPicPr>
            <a:picLocks noChangeAspect="1"/>
          </p:cNvPicPr>
          <p:nvPr/>
        </p:nvPicPr>
        <p:blipFill>
          <a:blip r:embed="rId27"/>
          <a:stretch>
            <a:fillRect/>
          </a:stretch>
        </p:blipFill>
        <p:spPr>
          <a:xfrm>
            <a:off x="204650" y="2050845"/>
            <a:ext cx="1198486" cy="1198486"/>
          </a:xfrm>
          <a:prstGeom prst="rect">
            <a:avLst/>
          </a:prstGeom>
        </p:spPr>
      </p:pic>
      <p:pic>
        <p:nvPicPr>
          <p:cNvPr id="42" name="Picture 41"/>
          <p:cNvPicPr>
            <a:picLocks noChangeAspect="1"/>
          </p:cNvPicPr>
          <p:nvPr/>
        </p:nvPicPr>
        <p:blipFill>
          <a:blip r:embed="rId28"/>
          <a:stretch>
            <a:fillRect/>
          </a:stretch>
        </p:blipFill>
        <p:spPr>
          <a:xfrm>
            <a:off x="2816681" y="3632294"/>
            <a:ext cx="1245706" cy="1245706"/>
          </a:xfrm>
          <a:prstGeom prst="rect">
            <a:avLst/>
          </a:prstGeom>
        </p:spPr>
      </p:pic>
      <p:sp>
        <p:nvSpPr>
          <p:cNvPr id="44" name="Title 43"/>
          <p:cNvSpPr>
            <a:spLocks noGrp="1"/>
          </p:cNvSpPr>
          <p:nvPr>
            <p:ph type="title"/>
          </p:nvPr>
        </p:nvSpPr>
        <p:spPr>
          <a:xfrm>
            <a:off x="1251298" y="12928"/>
            <a:ext cx="7716837" cy="547868"/>
          </a:xfrm>
        </p:spPr>
        <p:txBody>
          <a:bodyPr/>
          <a:lstStyle/>
          <a:p>
            <a:r>
              <a:rPr lang="en-US" sz="2800" dirty="0" smtClean="0">
                <a:solidFill>
                  <a:srgbClr val="000000"/>
                </a:solidFill>
              </a:rPr>
              <a:t>Accessible Activities and Books</a:t>
            </a:r>
            <a:endParaRPr lang="en-US" sz="2800" dirty="0">
              <a:solidFill>
                <a:srgbClr val="000000"/>
              </a:solidFill>
            </a:endParaRPr>
          </a:p>
        </p:txBody>
      </p:sp>
    </p:spTree>
    <p:extLst>
      <p:ext uri="{BB962C8B-B14F-4D97-AF65-F5344CB8AC3E}">
        <p14:creationId xmlns:p14="http://schemas.microsoft.com/office/powerpoint/2010/main" val="558708086"/>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1013"/>
            <a:ext cx="8229600" cy="1143000"/>
          </a:xfrm>
        </p:spPr>
        <p:txBody>
          <a:bodyPr>
            <a:noAutofit/>
          </a:bodyPr>
          <a:lstStyle/>
          <a:p>
            <a:pPr algn="l"/>
            <a:r>
              <a:rPr lang="en-US" sz="3200" dirty="0" smtClean="0"/>
              <a:t/>
            </a:r>
            <a:br>
              <a:rPr lang="en-US" sz="3200" dirty="0" smtClean="0"/>
            </a:br>
            <a:r>
              <a:rPr lang="en-US" sz="3200" dirty="0" smtClean="0"/>
              <a:t>**c. If you use the graphics library. The images you select will appear under the graphics library if you select within the program </a:t>
            </a:r>
            <a:endParaRPr lang="en-US" sz="3200" dirty="0"/>
          </a:p>
        </p:txBody>
      </p:sp>
      <p:pic>
        <p:nvPicPr>
          <p:cNvPr id="5" name="Picture 4" descr="Screen Shot 2013-10-06 at 7.03.3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20043"/>
            <a:ext cx="8302625" cy="4880832"/>
          </a:xfrm>
          <a:prstGeom prst="rect">
            <a:avLst/>
          </a:prstGeom>
        </p:spPr>
      </p:pic>
      <p:sp>
        <p:nvSpPr>
          <p:cNvPr id="6" name="TextBox 5"/>
          <p:cNvSpPr txBox="1"/>
          <p:nvPr/>
        </p:nvSpPr>
        <p:spPr>
          <a:xfrm>
            <a:off x="457200" y="111125"/>
            <a:ext cx="8051800" cy="369332"/>
          </a:xfrm>
          <a:prstGeom prst="rect">
            <a:avLst/>
          </a:prstGeom>
          <a:noFill/>
        </p:spPr>
        <p:txBody>
          <a:bodyPr wrap="square" rtlCol="0">
            <a:spAutoFit/>
          </a:bodyPr>
          <a:lstStyle/>
          <a:p>
            <a:r>
              <a:rPr lang="en-US" dirty="0" smtClean="0">
                <a:solidFill>
                  <a:srgbClr val="FF0000"/>
                </a:solidFill>
              </a:rPr>
              <a:t>Today we will use the images from the graphics library. To build a few pages</a:t>
            </a:r>
            <a:endParaRPr lang="en-US" dirty="0">
              <a:solidFill>
                <a:srgbClr val="FF0000"/>
              </a:solidFill>
            </a:endParaRPr>
          </a:p>
        </p:txBody>
      </p:sp>
    </p:spTree>
    <p:extLst>
      <p:ext uri="{BB962C8B-B14F-4D97-AF65-F5344CB8AC3E}">
        <p14:creationId xmlns:p14="http://schemas.microsoft.com/office/powerpoint/2010/main" val="317111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528638"/>
            <a:ext cx="8229600" cy="1143000"/>
          </a:xfrm>
        </p:spPr>
        <p:txBody>
          <a:bodyPr>
            <a:noAutofit/>
          </a:bodyPr>
          <a:lstStyle/>
          <a:p>
            <a:pPr algn="l"/>
            <a:r>
              <a:rPr lang="en-US" sz="3200" dirty="0" smtClean="0"/>
              <a:t>3. Notice you see the images at the </a:t>
            </a:r>
            <a:br>
              <a:rPr lang="en-US" sz="3200" dirty="0" smtClean="0"/>
            </a:br>
            <a:r>
              <a:rPr lang="en-US" sz="3200" dirty="0" smtClean="0"/>
              <a:t>bottom of the page you can delete by selecting the X any image you do not want.</a:t>
            </a:r>
            <a:endParaRPr lang="en-US" sz="3200" dirty="0"/>
          </a:p>
        </p:txBody>
      </p:sp>
      <p:pic>
        <p:nvPicPr>
          <p:cNvPr id="6" name="Picture 5" descr="Screen Shot 2013-10-06 at 7.18.5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882854"/>
            <a:ext cx="7731125" cy="4599629"/>
          </a:xfrm>
          <a:prstGeom prst="rect">
            <a:avLst/>
          </a:prstGeom>
        </p:spPr>
      </p:pic>
    </p:spTree>
    <p:extLst>
      <p:ext uri="{BB962C8B-B14F-4D97-AF65-F5344CB8AC3E}">
        <p14:creationId xmlns:p14="http://schemas.microsoft.com/office/powerpoint/2010/main" val="274056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528638"/>
            <a:ext cx="8229600" cy="1143000"/>
          </a:xfrm>
        </p:spPr>
        <p:txBody>
          <a:bodyPr>
            <a:noAutofit/>
          </a:bodyPr>
          <a:lstStyle/>
          <a:p>
            <a:pPr algn="l"/>
            <a:r>
              <a:rPr lang="en-US" sz="3200" dirty="0" smtClean="0"/>
              <a:t>4.Once you have your images select.  Next Step</a:t>
            </a:r>
            <a:br>
              <a:rPr lang="en-US" sz="3200" dirty="0" smtClean="0"/>
            </a:br>
            <a:r>
              <a:rPr lang="en-US" sz="3200" dirty="0" smtClean="0"/>
              <a:t>at the bottom of the page</a:t>
            </a:r>
            <a:endParaRPr lang="en-US" sz="3200" dirty="0"/>
          </a:p>
        </p:txBody>
      </p:sp>
      <p:pic>
        <p:nvPicPr>
          <p:cNvPr id="2" name="Picture 1" descr="Screen Shot 2013-10-06 at 7.21.4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875" y="2118643"/>
            <a:ext cx="9144000" cy="4525714"/>
          </a:xfrm>
          <a:prstGeom prst="rect">
            <a:avLst/>
          </a:prstGeom>
        </p:spPr>
      </p:pic>
    </p:spTree>
    <p:extLst>
      <p:ext uri="{BB962C8B-B14F-4D97-AF65-F5344CB8AC3E}">
        <p14:creationId xmlns:p14="http://schemas.microsoft.com/office/powerpoint/2010/main" val="38639937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528638"/>
            <a:ext cx="8229600" cy="1143000"/>
          </a:xfrm>
        </p:spPr>
        <p:txBody>
          <a:bodyPr>
            <a:noAutofit/>
          </a:bodyPr>
          <a:lstStyle/>
          <a:p>
            <a:pPr algn="l"/>
            <a:r>
              <a:rPr lang="en-US" sz="3200" dirty="0" smtClean="0"/>
              <a:t>5.</a:t>
            </a:r>
            <a:r>
              <a:rPr lang="en-US" sz="2800" dirty="0" smtClean="0"/>
              <a:t>Now you can reorder or add blank pages for text only or to play video.  The arrow keys or dragging and dropping will allow you to reorder</a:t>
            </a:r>
            <a:br>
              <a:rPr lang="en-US" sz="2800" dirty="0" smtClean="0"/>
            </a:br>
            <a:r>
              <a:rPr lang="en-US" sz="2800" dirty="0" smtClean="0"/>
              <a:t>Once complete go down to the bottom of the page and select </a:t>
            </a:r>
            <a:r>
              <a:rPr lang="en-US" sz="2800" b="1" dirty="0" smtClean="0"/>
              <a:t>NEXT STEP</a:t>
            </a:r>
            <a:endParaRPr lang="en-US" sz="2800" b="1" dirty="0"/>
          </a:p>
        </p:txBody>
      </p:sp>
      <p:pic>
        <p:nvPicPr>
          <p:cNvPr id="3" name="Picture 2" descr="Screen Shot 2013-10-06 at 7.22.5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418488"/>
            <a:ext cx="7664449" cy="4156990"/>
          </a:xfrm>
          <a:prstGeom prst="rect">
            <a:avLst/>
          </a:prstGeom>
        </p:spPr>
      </p:pic>
    </p:spTree>
    <p:extLst>
      <p:ext uri="{BB962C8B-B14F-4D97-AF65-F5344CB8AC3E}">
        <p14:creationId xmlns:p14="http://schemas.microsoft.com/office/powerpoint/2010/main" val="36531104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84138"/>
            <a:ext cx="8229600" cy="1143000"/>
          </a:xfrm>
        </p:spPr>
        <p:txBody>
          <a:bodyPr>
            <a:noAutofit/>
          </a:bodyPr>
          <a:lstStyle/>
          <a:p>
            <a:pPr algn="l"/>
            <a:r>
              <a:rPr lang="en-US" sz="3200" dirty="0" smtClean="0"/>
              <a:t>6.</a:t>
            </a:r>
            <a:r>
              <a:rPr lang="en-US" sz="2800" dirty="0" smtClean="0"/>
              <a:t>Now you are ready to edit each page.</a:t>
            </a:r>
            <a:endParaRPr lang="en-US" sz="2800" b="1" dirty="0"/>
          </a:p>
        </p:txBody>
      </p:sp>
      <p:pic>
        <p:nvPicPr>
          <p:cNvPr id="2" name="Picture 1" descr="Screen Shot 2013-10-06 at 7.24.5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05025"/>
            <a:ext cx="9144000" cy="5305201"/>
          </a:xfrm>
          <a:prstGeom prst="rect">
            <a:avLst/>
          </a:prstGeom>
        </p:spPr>
      </p:pic>
    </p:spTree>
    <p:extLst>
      <p:ext uri="{BB962C8B-B14F-4D97-AF65-F5344CB8AC3E}">
        <p14:creationId xmlns:p14="http://schemas.microsoft.com/office/powerpoint/2010/main" val="35191035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84138"/>
            <a:ext cx="8229600" cy="1143000"/>
          </a:xfrm>
        </p:spPr>
        <p:txBody>
          <a:bodyPr>
            <a:noAutofit/>
          </a:bodyPr>
          <a:lstStyle/>
          <a:p>
            <a:pPr algn="l"/>
            <a:r>
              <a:rPr lang="en-US" sz="3200" dirty="0" smtClean="0"/>
              <a:t>7.</a:t>
            </a:r>
            <a:r>
              <a:rPr lang="en-US" sz="2800" dirty="0" smtClean="0"/>
              <a:t>Scroll down to add the text</a:t>
            </a:r>
            <a:endParaRPr lang="en-US" sz="2800" b="1" dirty="0"/>
          </a:p>
        </p:txBody>
      </p:sp>
      <p:pic>
        <p:nvPicPr>
          <p:cNvPr id="3" name="Picture 2" descr="Screen Shot 2013-10-06 at 7.27.0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227138"/>
            <a:ext cx="7508875" cy="5468532"/>
          </a:xfrm>
          <a:prstGeom prst="rect">
            <a:avLst/>
          </a:prstGeom>
        </p:spPr>
      </p:pic>
    </p:spTree>
    <p:extLst>
      <p:ext uri="{BB962C8B-B14F-4D97-AF65-F5344CB8AC3E}">
        <p14:creationId xmlns:p14="http://schemas.microsoft.com/office/powerpoint/2010/main" val="28660931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8-31 at 1.53.0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774" y="2174875"/>
            <a:ext cx="8702226" cy="4683125"/>
          </a:xfrm>
          <a:prstGeom prst="rect">
            <a:avLst/>
          </a:prstGeom>
        </p:spPr>
      </p:pic>
      <p:sp>
        <p:nvSpPr>
          <p:cNvPr id="5" name="Down Arrow 4"/>
          <p:cNvSpPr/>
          <p:nvPr/>
        </p:nvSpPr>
        <p:spPr>
          <a:xfrm>
            <a:off x="7762016" y="3257428"/>
            <a:ext cx="1254984" cy="1073393"/>
          </a:xfrm>
          <a:prstGeom prst="downArrow">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6151562" y="352303"/>
            <a:ext cx="1762125" cy="3219571"/>
          </a:xfrm>
          <a:prstGeom prst="rect">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r>
              <a:rPr lang="en-US" dirty="0" smtClean="0">
                <a:solidFill>
                  <a:srgbClr val="FF0000"/>
                </a:solidFill>
              </a:rPr>
              <a:t>Tap this button on the </a:t>
            </a:r>
            <a:r>
              <a:rPr lang="en-US" dirty="0" err="1" smtClean="0">
                <a:solidFill>
                  <a:srgbClr val="FF0000"/>
                </a:solidFill>
              </a:rPr>
              <a:t>iPad</a:t>
            </a:r>
            <a:r>
              <a:rPr lang="en-US" dirty="0" smtClean="0">
                <a:solidFill>
                  <a:srgbClr val="FF0000"/>
                </a:solidFill>
              </a:rPr>
              <a:t> and a menu will pop up select choose existing and this will take you to the photo library</a:t>
            </a:r>
          </a:p>
          <a:p>
            <a:r>
              <a:rPr lang="en-US" dirty="0" smtClean="0">
                <a:solidFill>
                  <a:srgbClr val="FF0000"/>
                </a:solidFill>
              </a:rPr>
              <a:t>If you have used voice recorder and saved the sounds they will be in the photos</a:t>
            </a:r>
            <a:endParaRPr lang="en-US" dirty="0">
              <a:solidFill>
                <a:srgbClr val="FF0000"/>
              </a:solidFill>
            </a:endParaRPr>
          </a:p>
        </p:txBody>
      </p:sp>
      <p:sp>
        <p:nvSpPr>
          <p:cNvPr id="7" name="Title 1"/>
          <p:cNvSpPr txBox="1">
            <a:spLocks/>
          </p:cNvSpPr>
          <p:nvPr/>
        </p:nvSpPr>
        <p:spPr>
          <a:xfrm>
            <a:off x="685800" y="44111"/>
            <a:ext cx="5029200" cy="3213317"/>
          </a:xfrm>
          <a:prstGeom prst="rect">
            <a:avLst/>
          </a:prstGeom>
        </p:spPr>
        <p:txBody>
          <a:bodyPr vert="horz" lIns="91440" tIns="45720" rIns="91440" bIns="45720" rtlCol="0" anchor="ctr">
            <a:normAutofit fontScale="47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dirty="0" smtClean="0"/>
              <a:t>Since we are on the </a:t>
            </a:r>
            <a:r>
              <a:rPr lang="en-US" dirty="0" err="1" smtClean="0"/>
              <a:t>iPad</a:t>
            </a:r>
            <a:r>
              <a:rPr lang="en-US" dirty="0" smtClean="0"/>
              <a:t> the record sound will not work.  I would suggest just skipping the sound if you are running short on time as you will have access to the content later</a:t>
            </a:r>
          </a:p>
          <a:p>
            <a:pPr algn="l"/>
            <a:r>
              <a:rPr lang="en-US" dirty="0" smtClean="0"/>
              <a:t> through your extended subscription. Otherwise you can use the App</a:t>
            </a:r>
          </a:p>
          <a:p>
            <a:pPr algn="l"/>
            <a:r>
              <a:rPr lang="en-US" dirty="0" smtClean="0"/>
              <a:t>Voice </a:t>
            </a:r>
            <a:r>
              <a:rPr lang="en-US" dirty="0" err="1" smtClean="0"/>
              <a:t>RecorderPro</a:t>
            </a:r>
            <a:r>
              <a:rPr lang="en-US" dirty="0" smtClean="0"/>
              <a:t> to record the sounds and it will save them in the photos. On your PC you can record sound and/or add sound</a:t>
            </a:r>
            <a:endParaRPr lang="en-US" dirty="0"/>
          </a:p>
        </p:txBody>
      </p:sp>
    </p:spTree>
    <p:extLst>
      <p:ext uri="{BB962C8B-B14F-4D97-AF65-F5344CB8AC3E}">
        <p14:creationId xmlns:p14="http://schemas.microsoft.com/office/powerpoint/2010/main" val="35851353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686800" cy="1868487"/>
          </a:xfrm>
        </p:spPr>
        <p:txBody>
          <a:bodyPr>
            <a:noAutofit/>
          </a:bodyPr>
          <a:lstStyle/>
          <a:p>
            <a:pPr algn="l"/>
            <a:r>
              <a:rPr lang="en-US" sz="3200" dirty="0" smtClean="0"/>
              <a:t>8.  </a:t>
            </a:r>
            <a:r>
              <a:rPr lang="en-US" sz="2400" dirty="0" smtClean="0"/>
              <a:t>While you can add video on the </a:t>
            </a:r>
            <a:r>
              <a:rPr lang="en-US" sz="2400" dirty="0" err="1" smtClean="0"/>
              <a:t>iPad</a:t>
            </a:r>
            <a:r>
              <a:rPr lang="en-US" sz="2400" dirty="0" smtClean="0"/>
              <a:t>  because we are on </a:t>
            </a:r>
            <a:r>
              <a:rPr lang="en-US" sz="2400" dirty="0" err="1" smtClean="0"/>
              <a:t>wifi</a:t>
            </a:r>
            <a:r>
              <a:rPr lang="en-US" sz="2400" dirty="0" smtClean="0"/>
              <a:t> we would like you not to add video as it  hogs the </a:t>
            </a:r>
            <a:r>
              <a:rPr lang="en-US" sz="2400" dirty="0" err="1" smtClean="0"/>
              <a:t>wifi</a:t>
            </a:r>
            <a:r>
              <a:rPr lang="en-US" sz="2400" dirty="0" smtClean="0"/>
              <a:t> so for today please skip. When complete select  Next page.</a:t>
            </a:r>
            <a:endParaRPr lang="en-US" sz="2400" b="1" dirty="0"/>
          </a:p>
        </p:txBody>
      </p:sp>
      <p:pic>
        <p:nvPicPr>
          <p:cNvPr id="2" name="Picture 1" descr="Screen Shot 2013-10-06 at 7.27.3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750" y="1994641"/>
            <a:ext cx="7893050" cy="3934431"/>
          </a:xfrm>
          <a:prstGeom prst="rect">
            <a:avLst/>
          </a:prstGeom>
        </p:spPr>
      </p:pic>
      <p:cxnSp>
        <p:nvCxnSpPr>
          <p:cNvPr id="10" name="Straight Arrow Connector 9"/>
          <p:cNvCxnSpPr/>
          <p:nvPr/>
        </p:nvCxnSpPr>
        <p:spPr>
          <a:xfrm>
            <a:off x="7699375" y="1639887"/>
            <a:ext cx="0" cy="1392238"/>
          </a:xfrm>
          <a:prstGeom prst="straightConnector1">
            <a:avLst/>
          </a:prstGeom>
          <a:ln w="762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2538942" y="2336006"/>
            <a:ext cx="0" cy="1392238"/>
          </a:xfrm>
          <a:prstGeom prst="straightConnector1">
            <a:avLst/>
          </a:prstGeom>
          <a:ln w="762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93971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227138"/>
            <a:ext cx="8229600" cy="1143000"/>
          </a:xfrm>
        </p:spPr>
        <p:txBody>
          <a:bodyPr>
            <a:noAutofit/>
          </a:bodyPr>
          <a:lstStyle/>
          <a:p>
            <a:pPr algn="l"/>
            <a:r>
              <a:rPr lang="en-US" sz="3200" dirty="0" smtClean="0"/>
              <a:t>9.</a:t>
            </a:r>
            <a:r>
              <a:rPr lang="en-US" sz="2800" dirty="0" smtClean="0"/>
              <a:t>Contiue adding text and sounds as desired until you reach the end of your pages.   Please note always</a:t>
            </a:r>
            <a:br>
              <a:rPr lang="en-US" sz="2800" dirty="0" smtClean="0"/>
            </a:br>
            <a:r>
              <a:rPr lang="en-US" sz="2800" dirty="0" smtClean="0"/>
              <a:t>select next page to move between the pages and next step to move to the next step in building your book.</a:t>
            </a:r>
            <a:endParaRPr lang="en-US" sz="2800" b="1" dirty="0"/>
          </a:p>
        </p:txBody>
      </p:sp>
    </p:spTree>
    <p:extLst>
      <p:ext uri="{BB962C8B-B14F-4D97-AF65-F5344CB8AC3E}">
        <p14:creationId xmlns:p14="http://schemas.microsoft.com/office/powerpoint/2010/main" val="19259442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1143000"/>
          </a:xfrm>
        </p:spPr>
        <p:txBody>
          <a:bodyPr>
            <a:noAutofit/>
          </a:bodyPr>
          <a:lstStyle/>
          <a:p>
            <a:pPr algn="l"/>
            <a:r>
              <a:rPr lang="en-US" sz="3200" dirty="0" smtClean="0"/>
              <a:t>9.</a:t>
            </a:r>
            <a:r>
              <a:rPr lang="en-US" sz="2800" dirty="0" smtClean="0"/>
              <a:t>The last Page is your title page make sure to select a graphic .  Scroll below and add the title and author.</a:t>
            </a:r>
            <a:endParaRPr lang="en-US" sz="2800" b="1" dirty="0"/>
          </a:p>
        </p:txBody>
      </p:sp>
      <p:pic>
        <p:nvPicPr>
          <p:cNvPr id="2" name="Picture 1" descr="Screen Shot 2013-10-06 at 7.35.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1250" y="1298256"/>
            <a:ext cx="6921500" cy="5146994"/>
          </a:xfrm>
          <a:prstGeom prst="rect">
            <a:avLst/>
          </a:prstGeom>
        </p:spPr>
      </p:pic>
    </p:spTree>
    <p:extLst>
      <p:ext uri="{BB962C8B-B14F-4D97-AF65-F5344CB8AC3E}">
        <p14:creationId xmlns:p14="http://schemas.microsoft.com/office/powerpoint/2010/main" val="4137957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888" y="250487"/>
            <a:ext cx="1284502" cy="45719"/>
          </a:xfrm>
        </p:spPr>
        <p:txBody>
          <a:bodyPr>
            <a:normAutofit fontScale="90000"/>
          </a:bodyPr>
          <a:lstStyle/>
          <a:p>
            <a:endParaRPr lang="en-US" sz="1200" dirty="0"/>
          </a:p>
        </p:txBody>
      </p:sp>
      <p:sp>
        <p:nvSpPr>
          <p:cNvPr id="24" name="Slide Number Placeholder 3"/>
          <p:cNvSpPr>
            <a:spLocks noGrp="1"/>
          </p:cNvSpPr>
          <p:nvPr>
            <p:ph type="sldNum" sz="quarter" idx="2"/>
          </p:nvPr>
        </p:nvSpPr>
        <p:spPr/>
        <p:txBody>
          <a:bodyPr/>
          <a:lstStyle/>
          <a:p>
            <a:fld id="{78964F4F-06AD-7A48-9126-0E5E4C94BED6}" type="slidenum">
              <a:rPr lang="en-US"/>
              <a:pPr/>
              <a:t>3</a:t>
            </a:fld>
            <a:endParaRPr lang="en-US"/>
          </a:p>
        </p:txBody>
      </p:sp>
      <p:pic>
        <p:nvPicPr>
          <p:cNvPr id="14028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6025" y="190500"/>
            <a:ext cx="1168400"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7988" y="209550"/>
            <a:ext cx="118110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1300" y="1936750"/>
            <a:ext cx="1219200" cy="129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29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45113" y="1714500"/>
            <a:ext cx="116840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29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26163" y="3886200"/>
            <a:ext cx="1214437"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29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54900" y="3338513"/>
            <a:ext cx="1282700" cy="143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29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73638" y="4406900"/>
            <a:ext cx="1452562"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296"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05300" y="3122613"/>
            <a:ext cx="14986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297"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97738" y="5029200"/>
            <a:ext cx="158750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298"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59125" y="2641600"/>
            <a:ext cx="1447800"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299" name="Picture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25800" y="4359275"/>
            <a:ext cx="1638300"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300" name="Picture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98700" y="3309938"/>
            <a:ext cx="1231900"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301" name="Picture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00100" y="4567238"/>
            <a:ext cx="192087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302" name="Picture 1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98513" y="2984500"/>
            <a:ext cx="1233487"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303" name="Picture 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470400" y="317500"/>
            <a:ext cx="9779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sp>
        <p:nvSpPr>
          <p:cNvPr id="140304" name="Rectangle 16"/>
          <p:cNvSpPr>
            <a:spLocks/>
          </p:cNvSpPr>
          <p:nvPr/>
        </p:nvSpPr>
        <p:spPr bwMode="auto">
          <a:xfrm>
            <a:off x="-19050" y="1412964"/>
            <a:ext cx="4102100" cy="1925549"/>
          </a:xfrm>
          <a:prstGeom prst="rect">
            <a:avLst/>
          </a:prstGeom>
          <a:solidFill>
            <a:schemeClr val="accent3"/>
          </a:solidFill>
          <a:ln>
            <a:noFill/>
          </a:ln>
        </p:spPr>
        <p:txBody>
          <a:bodyPr lIns="0" tIns="0" rIns="40639" bIns="0"/>
          <a:lstStyle/>
          <a:p>
            <a:pPr marL="39688" algn="ctr"/>
            <a:r>
              <a:rPr lang="en-US" sz="3200" dirty="0">
                <a:solidFill>
                  <a:srgbClr val="D90B00"/>
                </a:solidFill>
                <a:ea typeface="ＭＳ Ｐゴシック" charset="0"/>
                <a:cs typeface="Gill Sans" charset="0"/>
              </a:rPr>
              <a:t>Books for early</a:t>
            </a:r>
          </a:p>
          <a:p>
            <a:pPr marL="39688" algn="ctr"/>
            <a:r>
              <a:rPr lang="en-US" sz="3200" dirty="0">
                <a:solidFill>
                  <a:srgbClr val="D90B00"/>
                </a:solidFill>
                <a:ea typeface="ＭＳ Ｐゴシック" charset="0"/>
                <a:cs typeface="Gill Sans" charset="0"/>
              </a:rPr>
              <a:t>literacy all </a:t>
            </a:r>
            <a:r>
              <a:rPr lang="en-US" sz="3200" dirty="0" smtClean="0">
                <a:solidFill>
                  <a:srgbClr val="D90B00"/>
                </a:solidFill>
                <a:ea typeface="ＭＳ Ｐゴシック" charset="0"/>
                <a:cs typeface="Gill Sans" charset="0"/>
              </a:rPr>
              <a:t>ages</a:t>
            </a:r>
          </a:p>
          <a:p>
            <a:pPr marL="39688" algn="ctr"/>
            <a:r>
              <a:rPr lang="en-US" sz="3200" dirty="0" smtClean="0">
                <a:solidFill>
                  <a:srgbClr val="D90B00"/>
                </a:solidFill>
                <a:ea typeface="ＭＳ Ｐゴシック" charset="0"/>
                <a:cs typeface="Gill Sans" charset="0"/>
              </a:rPr>
              <a:t>Including all </a:t>
            </a:r>
          </a:p>
          <a:p>
            <a:pPr marL="39688" algn="ctr"/>
            <a:r>
              <a:rPr lang="en-US" sz="3200" dirty="0" err="1" smtClean="0">
                <a:solidFill>
                  <a:srgbClr val="D90B00"/>
                </a:solidFill>
                <a:ea typeface="ＭＳ Ｐゴシック" charset="0"/>
                <a:cs typeface="Gill Sans" charset="0"/>
              </a:rPr>
              <a:t>Storytime</a:t>
            </a:r>
            <a:r>
              <a:rPr lang="en-US" sz="3200" dirty="0" smtClean="0">
                <a:solidFill>
                  <a:srgbClr val="D90B00"/>
                </a:solidFill>
                <a:ea typeface="ＭＳ Ｐゴシック" charset="0"/>
                <a:cs typeface="Gill Sans" charset="0"/>
              </a:rPr>
              <a:t> titles</a:t>
            </a:r>
          </a:p>
          <a:p>
            <a:pPr marL="39688" algn="ctr"/>
            <a:r>
              <a:rPr lang="en-US" sz="3600" dirty="0" smtClean="0">
                <a:solidFill>
                  <a:srgbClr val="D90B00"/>
                </a:solidFill>
                <a:ea typeface="ＭＳ Ｐゴシック" charset="0"/>
                <a:cs typeface="Gill Sans" charset="0"/>
              </a:rPr>
              <a:t> </a:t>
            </a:r>
            <a:endParaRPr lang="en-US" sz="3600" dirty="0">
              <a:solidFill>
                <a:srgbClr val="D90B00"/>
              </a:solidFill>
              <a:ea typeface="ＭＳ Ｐゴシック" charset="0"/>
              <a:cs typeface="Gill Sans" charset="0"/>
            </a:endParaRPr>
          </a:p>
        </p:txBody>
      </p:sp>
      <p:pic>
        <p:nvPicPr>
          <p:cNvPr id="140306" name="Picture 1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305300" y="1663700"/>
            <a:ext cx="979488"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307" name="Picture 1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812088" y="1562100"/>
            <a:ext cx="1169987"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308" name="Picture 2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667500" y="482600"/>
            <a:ext cx="106680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309" name="Picture 2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715000" y="2743200"/>
            <a:ext cx="11938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0310" name="Picture 2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438400" y="4953000"/>
            <a:ext cx="1271588"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27" name="Picture 17"/>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2700" y="0"/>
            <a:ext cx="3633788"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Lst>
        </p:spPr>
      </p:pic>
      <p:sp>
        <p:nvSpPr>
          <p:cNvPr id="3" name="TextBox 2"/>
          <p:cNvSpPr txBox="1"/>
          <p:nvPr/>
        </p:nvSpPr>
        <p:spPr>
          <a:xfrm>
            <a:off x="4743175" y="4677361"/>
            <a:ext cx="3994425" cy="2031325"/>
          </a:xfrm>
          <a:prstGeom prst="rect">
            <a:avLst/>
          </a:prstGeom>
          <a:solidFill>
            <a:srgbClr val="B523B4"/>
          </a:solidFill>
        </p:spPr>
        <p:txBody>
          <a:bodyPr wrap="square" rtlCol="0">
            <a:spAutoFit/>
          </a:bodyPr>
          <a:lstStyle/>
          <a:p>
            <a:r>
              <a:rPr lang="en-US" dirty="0" smtClean="0">
                <a:solidFill>
                  <a:schemeClr val="bg1"/>
                </a:solidFill>
              </a:rPr>
              <a:t>Check out the recently added curriculum based support books</a:t>
            </a:r>
          </a:p>
          <a:p>
            <a:r>
              <a:rPr lang="en-US" dirty="0" smtClean="0">
                <a:solidFill>
                  <a:schemeClr val="bg1"/>
                </a:solidFill>
              </a:rPr>
              <a:t>K-5 Science</a:t>
            </a:r>
          </a:p>
          <a:p>
            <a:r>
              <a:rPr lang="en-US" dirty="0" smtClean="0">
                <a:solidFill>
                  <a:schemeClr val="bg1"/>
                </a:solidFill>
              </a:rPr>
              <a:t>Exemplar Texts K-8</a:t>
            </a:r>
          </a:p>
          <a:p>
            <a:r>
              <a:rPr lang="en-US" dirty="0" smtClean="0">
                <a:solidFill>
                  <a:schemeClr val="bg1"/>
                </a:solidFill>
              </a:rPr>
              <a:t>Sentence Starters</a:t>
            </a:r>
          </a:p>
          <a:p>
            <a:r>
              <a:rPr lang="en-US" dirty="0" smtClean="0">
                <a:solidFill>
                  <a:schemeClr val="bg1"/>
                </a:solidFill>
              </a:rPr>
              <a:t>Core and Word Wall Stories </a:t>
            </a:r>
          </a:p>
          <a:p>
            <a:r>
              <a:rPr lang="en-US" dirty="0" smtClean="0">
                <a:solidFill>
                  <a:schemeClr val="bg1"/>
                </a:solidFill>
              </a:rPr>
              <a:t>Exploring Nature and much more</a:t>
            </a:r>
            <a:endParaRPr lang="en-US" dirty="0">
              <a:solidFill>
                <a:schemeClr val="bg1"/>
              </a:solidFill>
            </a:endParaRPr>
          </a:p>
        </p:txBody>
      </p:sp>
    </p:spTree>
    <p:extLst>
      <p:ext uri="{BB962C8B-B14F-4D97-AF65-F5344CB8AC3E}">
        <p14:creationId xmlns:p14="http://schemas.microsoft.com/office/powerpoint/2010/main" val="3055905065"/>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2731556"/>
          </a:xfrm>
        </p:spPr>
        <p:txBody>
          <a:bodyPr>
            <a:noAutofit/>
          </a:bodyPr>
          <a:lstStyle/>
          <a:p>
            <a:pPr algn="l"/>
            <a:r>
              <a:rPr lang="en-US" sz="3200" dirty="0" smtClean="0"/>
              <a:t>11.</a:t>
            </a:r>
            <a:r>
              <a:rPr lang="en-US" sz="2800" dirty="0" smtClean="0"/>
              <a:t>You are now ready to publish the book</a:t>
            </a:r>
            <a:br>
              <a:rPr lang="en-US" sz="2800" dirty="0" smtClean="0"/>
            </a:br>
            <a:r>
              <a:rPr lang="en-US" sz="1800" dirty="0" smtClean="0"/>
              <a:t>You can </a:t>
            </a:r>
            <a:r>
              <a:rPr lang="en-US" sz="1800" b="1" dirty="0" smtClean="0"/>
              <a:t>preview</a:t>
            </a:r>
            <a:r>
              <a:rPr lang="en-US" sz="1800" dirty="0" smtClean="0"/>
              <a:t> the book to check for errors if you go back to the previous steps you can change the book.</a:t>
            </a:r>
            <a:br>
              <a:rPr lang="en-US" sz="1800" dirty="0" smtClean="0"/>
            </a:br>
            <a:r>
              <a:rPr lang="en-US" sz="1800" b="1" dirty="0" smtClean="0"/>
              <a:t>Print a </a:t>
            </a:r>
            <a:r>
              <a:rPr lang="en-US" sz="1800" b="1" dirty="0" err="1" smtClean="0"/>
              <a:t>pdf</a:t>
            </a:r>
            <a:r>
              <a:rPr lang="en-US" sz="1800" b="1" dirty="0" smtClean="0"/>
              <a:t> </a:t>
            </a:r>
            <a:r>
              <a:rPr lang="en-US" sz="1800" dirty="0" smtClean="0"/>
              <a:t>of the story</a:t>
            </a:r>
            <a:br>
              <a:rPr lang="en-US" sz="1800" dirty="0" smtClean="0"/>
            </a:br>
            <a:r>
              <a:rPr lang="en-US" sz="1800" dirty="0" smtClean="0"/>
              <a:t>You can save the story to myownbooks2go</a:t>
            </a:r>
            <a:br>
              <a:rPr lang="en-US" sz="1800" dirty="0" smtClean="0"/>
            </a:br>
            <a:endParaRPr lang="en-US" sz="1800" b="1" dirty="0"/>
          </a:p>
        </p:txBody>
      </p:sp>
      <p:pic>
        <p:nvPicPr>
          <p:cNvPr id="3" name="Picture 2" descr="Screen Shot 2013-10-06 at 7.37.2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731556"/>
            <a:ext cx="6413500" cy="3731263"/>
          </a:xfrm>
          <a:prstGeom prst="rect">
            <a:avLst/>
          </a:prstGeom>
        </p:spPr>
      </p:pic>
    </p:spTree>
    <p:extLst>
      <p:ext uri="{BB962C8B-B14F-4D97-AF65-F5344CB8AC3E}">
        <p14:creationId xmlns:p14="http://schemas.microsoft.com/office/powerpoint/2010/main" val="42483369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2731556"/>
          </a:xfrm>
        </p:spPr>
        <p:txBody>
          <a:bodyPr>
            <a:noAutofit/>
          </a:bodyPr>
          <a:lstStyle/>
          <a:p>
            <a:pPr algn="l"/>
            <a:r>
              <a:rPr lang="en-US" sz="3200" dirty="0" smtClean="0"/>
              <a:t>13.If you want to save the book you must categorize it. Select a category and subcategory</a:t>
            </a:r>
            <a:endParaRPr lang="en-US" sz="1800" b="1" dirty="0"/>
          </a:p>
        </p:txBody>
      </p:sp>
      <p:pic>
        <p:nvPicPr>
          <p:cNvPr id="2" name="Picture 1" descr="Screen Shot 2013-10-06 at 7.39.5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17368"/>
            <a:ext cx="9144000" cy="4940632"/>
          </a:xfrm>
          <a:prstGeom prst="rect">
            <a:avLst/>
          </a:prstGeom>
        </p:spPr>
      </p:pic>
    </p:spTree>
    <p:extLst>
      <p:ext uri="{BB962C8B-B14F-4D97-AF65-F5344CB8AC3E}">
        <p14:creationId xmlns:p14="http://schemas.microsoft.com/office/powerpoint/2010/main" val="20469036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74625"/>
            <a:ext cx="8229600" cy="3138612"/>
          </a:xfrm>
        </p:spPr>
        <p:txBody>
          <a:bodyPr>
            <a:noAutofit/>
          </a:bodyPr>
          <a:lstStyle/>
          <a:p>
            <a:pPr algn="l"/>
            <a:r>
              <a:rPr lang="en-US" sz="2800" dirty="0" smtClean="0"/>
              <a:t>15.</a:t>
            </a:r>
            <a:r>
              <a:rPr lang="en-US" sz="2400" dirty="0" smtClean="0"/>
              <a:t>You decide  you want the book private ( so you can go back and edit it)  It Saves in My Books</a:t>
            </a:r>
            <a:br>
              <a:rPr lang="en-US" sz="2400" dirty="0" smtClean="0"/>
            </a:br>
            <a:r>
              <a:rPr lang="en-US" sz="2400" dirty="0" smtClean="0"/>
              <a:t> However today select Public- If you save to Public Books you can still edit it but it will copy to the My Books Area.  Pubic Books shares with everyone. Since you are working in groups you will want to save to public </a:t>
            </a:r>
            <a:endParaRPr lang="en-US" sz="2400" b="1" dirty="0"/>
          </a:p>
        </p:txBody>
      </p:sp>
      <p:pic>
        <p:nvPicPr>
          <p:cNvPr id="3" name="Picture 2" descr="Screen Shot 2013-10-06 at 7.41.1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34689"/>
            <a:ext cx="9144000" cy="2205636"/>
          </a:xfrm>
          <a:prstGeom prst="rect">
            <a:avLst/>
          </a:prstGeom>
        </p:spPr>
      </p:pic>
      <p:sp>
        <p:nvSpPr>
          <p:cNvPr id="6" name="Title 4"/>
          <p:cNvSpPr txBox="1">
            <a:spLocks/>
          </p:cNvSpPr>
          <p:nvPr/>
        </p:nvSpPr>
        <p:spPr>
          <a:xfrm>
            <a:off x="0" y="5140325"/>
            <a:ext cx="8229600" cy="19431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t>16.Select save the book </a:t>
            </a:r>
            <a:endParaRPr lang="en-US" sz="2800" b="1" dirty="0"/>
          </a:p>
        </p:txBody>
      </p:sp>
    </p:spTree>
    <p:extLst>
      <p:ext uri="{BB962C8B-B14F-4D97-AF65-F5344CB8AC3E}">
        <p14:creationId xmlns:p14="http://schemas.microsoft.com/office/powerpoint/2010/main" val="37870408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74625"/>
            <a:ext cx="8229600" cy="1651000"/>
          </a:xfrm>
        </p:spPr>
        <p:txBody>
          <a:bodyPr>
            <a:noAutofit/>
          </a:bodyPr>
          <a:lstStyle/>
          <a:p>
            <a:pPr algn="l"/>
            <a:r>
              <a:rPr lang="en-US" sz="2800" dirty="0" smtClean="0"/>
              <a:t>17.You can share via your computer</a:t>
            </a:r>
            <a:endParaRPr lang="en-US" sz="2800" b="1" dirty="0"/>
          </a:p>
        </p:txBody>
      </p:sp>
      <p:pic>
        <p:nvPicPr>
          <p:cNvPr id="3" name="Picture 2" descr="Screen Shot 2013-10-06 at 7.45.2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950" y="1092200"/>
            <a:ext cx="2781300" cy="1725349"/>
          </a:xfrm>
          <a:prstGeom prst="rect">
            <a:avLst/>
          </a:prstGeom>
        </p:spPr>
      </p:pic>
      <p:pic>
        <p:nvPicPr>
          <p:cNvPr id="4" name="Picture 3" descr="Screen Shot 2013-10-06 at 7.46.2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874" y="3461183"/>
            <a:ext cx="5222876" cy="3006270"/>
          </a:xfrm>
          <a:prstGeom prst="rect">
            <a:avLst/>
          </a:prstGeom>
        </p:spPr>
      </p:pic>
      <p:sp>
        <p:nvSpPr>
          <p:cNvPr id="6" name="TextBox 5"/>
          <p:cNvSpPr txBox="1"/>
          <p:nvPr/>
        </p:nvSpPr>
        <p:spPr>
          <a:xfrm>
            <a:off x="730250" y="2984500"/>
            <a:ext cx="6985000" cy="369332"/>
          </a:xfrm>
          <a:prstGeom prst="rect">
            <a:avLst/>
          </a:prstGeom>
          <a:noFill/>
        </p:spPr>
        <p:txBody>
          <a:bodyPr wrap="square" rtlCol="0">
            <a:spAutoFit/>
          </a:bodyPr>
          <a:lstStyle/>
          <a:p>
            <a:r>
              <a:rPr lang="en-US" dirty="0" smtClean="0"/>
              <a:t>18 View and play in the My Books or Private Books Area</a:t>
            </a:r>
            <a:endParaRPr lang="en-US" dirty="0"/>
          </a:p>
        </p:txBody>
      </p:sp>
    </p:spTree>
    <p:extLst>
      <p:ext uri="{BB962C8B-B14F-4D97-AF65-F5344CB8AC3E}">
        <p14:creationId xmlns:p14="http://schemas.microsoft.com/office/powerpoint/2010/main" val="12828679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74625"/>
            <a:ext cx="8229600" cy="1651000"/>
          </a:xfrm>
        </p:spPr>
        <p:txBody>
          <a:bodyPr>
            <a:noAutofit/>
          </a:bodyPr>
          <a:lstStyle/>
          <a:p>
            <a:pPr algn="l"/>
            <a:r>
              <a:rPr lang="en-US" sz="2400" dirty="0" smtClean="0"/>
              <a:t>Select and play on your computer.</a:t>
            </a:r>
            <a:br>
              <a:rPr lang="en-US" sz="2400" dirty="0" smtClean="0"/>
            </a:br>
            <a:r>
              <a:rPr lang="en-US" sz="2400" dirty="0" smtClean="0"/>
              <a:t>( Access space will move the page forward for and enter will</a:t>
            </a:r>
            <a:br>
              <a:rPr lang="en-US" sz="2400" dirty="0" smtClean="0"/>
            </a:br>
            <a:r>
              <a:rPr lang="en-US" sz="2400" dirty="0" smtClean="0"/>
              <a:t>move the book back a page using Switch Interfaces</a:t>
            </a:r>
            <a:endParaRPr lang="en-US" sz="2400" b="1" dirty="0"/>
          </a:p>
        </p:txBody>
      </p:sp>
      <p:pic>
        <p:nvPicPr>
          <p:cNvPr id="2" name="Picture 1" descr="Screen Shot 2013-10-06 at 7.49.0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2999" y="1476375"/>
            <a:ext cx="6270625" cy="5191034"/>
          </a:xfrm>
          <a:prstGeom prst="rect">
            <a:avLst/>
          </a:prstGeom>
        </p:spPr>
      </p:pic>
      <p:pic>
        <p:nvPicPr>
          <p:cNvPr id="7" name="Picture 6"/>
          <p:cNvPicPr>
            <a:picLocks noChangeAspect="1"/>
          </p:cNvPicPr>
          <p:nvPr/>
        </p:nvPicPr>
        <p:blipFill>
          <a:blip r:embed="rId3"/>
          <a:stretch>
            <a:fillRect/>
          </a:stretch>
        </p:blipFill>
        <p:spPr>
          <a:xfrm>
            <a:off x="0" y="0"/>
            <a:ext cx="9144000" cy="6858000"/>
          </a:xfrm>
          <a:prstGeom prst="rect">
            <a:avLst/>
          </a:prstGeom>
        </p:spPr>
      </p:pic>
      <p:sp>
        <p:nvSpPr>
          <p:cNvPr id="8" name="Rectangle 7"/>
          <p:cNvSpPr/>
          <p:nvPr/>
        </p:nvSpPr>
        <p:spPr>
          <a:xfrm>
            <a:off x="169333" y="4507475"/>
            <a:ext cx="7895167" cy="2391832"/>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r>
              <a:rPr lang="en-US" sz="3200" dirty="0" smtClean="0">
                <a:solidFill>
                  <a:srgbClr val="FF0000"/>
                </a:solidFill>
              </a:rPr>
              <a:t>Try to play it on the </a:t>
            </a:r>
            <a:r>
              <a:rPr lang="en-US" sz="3200" dirty="0" err="1" smtClean="0">
                <a:solidFill>
                  <a:srgbClr val="FF0000"/>
                </a:solidFill>
              </a:rPr>
              <a:t>iPad</a:t>
            </a:r>
            <a:r>
              <a:rPr lang="en-US" sz="3200" dirty="0" smtClean="0">
                <a:solidFill>
                  <a:srgbClr val="FF0000"/>
                </a:solidFill>
              </a:rPr>
              <a:t> App use the same username and password.  Notice that this is a dedicated switch access program you can see the options in the setting button right upper corner</a:t>
            </a:r>
            <a:endParaRPr lang="en-US" sz="3200" dirty="0">
              <a:solidFill>
                <a:srgbClr val="FF0000"/>
              </a:solidFill>
            </a:endParaRPr>
          </a:p>
        </p:txBody>
      </p:sp>
      <p:sp>
        <p:nvSpPr>
          <p:cNvPr id="3" name="Right Arrow 2"/>
          <p:cNvSpPr/>
          <p:nvPr/>
        </p:nvSpPr>
        <p:spPr>
          <a:xfrm>
            <a:off x="8064500" y="0"/>
            <a:ext cx="622300" cy="918307"/>
          </a:xfrm>
          <a:prstGeom prst="rightArrow">
            <a:avLst/>
          </a:prstGeom>
          <a:solidFill>
            <a:srgbClr val="F7964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9368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12699298" y="2819399"/>
            <a:ext cx="241893" cy="631825"/>
          </a:xfrm>
        </p:spPr>
        <p:txBody>
          <a:bodyPr>
            <a:normAutofit fontScale="90000"/>
          </a:bodyPr>
          <a:lstStyle/>
          <a:p>
            <a:endParaRPr lang="en-US" dirty="0"/>
          </a:p>
        </p:txBody>
      </p:sp>
      <p:sp>
        <p:nvSpPr>
          <p:cNvPr id="14" name="Slide Number Placeholder 3"/>
          <p:cNvSpPr>
            <a:spLocks noGrp="1"/>
          </p:cNvSpPr>
          <p:nvPr>
            <p:ph type="sldNum" sz="quarter" idx="2"/>
          </p:nvPr>
        </p:nvSpPr>
        <p:spPr/>
        <p:txBody>
          <a:bodyPr/>
          <a:lstStyle/>
          <a:p>
            <a:fld id="{752A1459-CA0C-9F4C-B6C6-7E63E64BFE16}" type="slidenum">
              <a:rPr lang="en-US"/>
              <a:pPr/>
              <a:t>4</a:t>
            </a:fld>
            <a:endParaRPr lang="en-US"/>
          </a:p>
        </p:txBody>
      </p:sp>
      <p:pic>
        <p:nvPicPr>
          <p:cNvPr id="14131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736725"/>
            <a:ext cx="2286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1314"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 y="0"/>
            <a:ext cx="31623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Lst>
        </p:spPr>
      </p:pic>
      <p:sp>
        <p:nvSpPr>
          <p:cNvPr id="141315" name="Rectangle 3"/>
          <p:cNvSpPr>
            <a:spLocks/>
          </p:cNvSpPr>
          <p:nvPr/>
        </p:nvSpPr>
        <p:spPr bwMode="auto">
          <a:xfrm>
            <a:off x="4025900" y="0"/>
            <a:ext cx="51054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39" bIns="0"/>
          <a:lstStyle/>
          <a:p>
            <a:pPr marL="39688" algn="l"/>
            <a:r>
              <a:rPr lang="en-US" sz="2400" b="1" dirty="0">
                <a:ea typeface="ＭＳ Ｐゴシック" charset="0"/>
                <a:cs typeface="Gill Sans" charset="0"/>
              </a:rPr>
              <a:t>With the years subscription you get access </a:t>
            </a:r>
            <a:r>
              <a:rPr lang="en-US" sz="2400" b="1" dirty="0" smtClean="0">
                <a:ea typeface="ＭＳ Ｐゴシック" charset="0"/>
                <a:cs typeface="Gill Sans" charset="0"/>
              </a:rPr>
              <a:t>to </a:t>
            </a:r>
            <a:r>
              <a:rPr lang="en-US" sz="2400" b="1" dirty="0" err="1" smtClean="0">
                <a:ea typeface="ＭＳ Ｐゴシック" charset="0"/>
                <a:cs typeface="Gill Sans" charset="0"/>
              </a:rPr>
              <a:t>adaptedstories.com</a:t>
            </a:r>
            <a:r>
              <a:rPr lang="en-US" sz="2400" b="1" dirty="0">
                <a:ea typeface="ＭＳ Ｐゴシック" charset="0"/>
                <a:cs typeface="Gill Sans" charset="0"/>
              </a:rPr>
              <a:t>!</a:t>
            </a:r>
          </a:p>
          <a:p>
            <a:pPr marL="39688" algn="l"/>
            <a:r>
              <a:rPr lang="en-US" sz="2400" b="1" dirty="0">
                <a:ea typeface="ＭＳ Ｐゴシック" charset="0"/>
                <a:cs typeface="Gill Sans" charset="0"/>
              </a:rPr>
              <a:t>All adapted and print materials</a:t>
            </a:r>
          </a:p>
          <a:p>
            <a:pPr marL="39688" algn="l"/>
            <a:endParaRPr lang="en-US" sz="1800" b="1" dirty="0">
              <a:solidFill>
                <a:srgbClr val="D90B00"/>
              </a:solidFill>
              <a:ea typeface="ＭＳ Ｐゴシック" charset="0"/>
              <a:cs typeface="Gill Sans" charset="0"/>
            </a:endParaRPr>
          </a:p>
        </p:txBody>
      </p:sp>
      <p:pic>
        <p:nvPicPr>
          <p:cNvPr id="141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700" y="3819525"/>
            <a:ext cx="3898900"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13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959225"/>
            <a:ext cx="3657600" cy="277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131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2650" y="1651000"/>
            <a:ext cx="316865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131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46700" y="1787525"/>
            <a:ext cx="12319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pic>
        <p:nvPicPr>
          <p:cNvPr id="14132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0900" y="2203450"/>
            <a:ext cx="2755900" cy="215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000000"/>
                </a:solidFill>
                <a:round/>
                <a:headEnd/>
                <a:tailEnd/>
              </a14:hiddenLine>
            </a:ext>
          </a:extLst>
        </p:spPr>
      </p:pic>
      <p:sp>
        <p:nvSpPr>
          <p:cNvPr id="141321" name="Rectangle 9"/>
          <p:cNvSpPr>
            <a:spLocks/>
          </p:cNvSpPr>
          <p:nvPr/>
        </p:nvSpPr>
        <p:spPr bwMode="auto">
          <a:xfrm>
            <a:off x="4356100" y="3289300"/>
            <a:ext cx="4238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40639" bIns="0">
            <a:spAutoFit/>
          </a:bodyPr>
          <a:lstStyle/>
          <a:p>
            <a:pPr marL="39688" algn="l"/>
            <a:r>
              <a:rPr lang="en-US" sz="1200">
                <a:solidFill>
                  <a:schemeClr val="tx1"/>
                </a:solidFill>
                <a:ea typeface="ＭＳ Ｐゴシック" charset="0"/>
                <a:cs typeface="Gill Sans" charset="0"/>
              </a:rPr>
              <a:t>Text</a:t>
            </a:r>
          </a:p>
        </p:txBody>
      </p:sp>
      <p:sp>
        <p:nvSpPr>
          <p:cNvPr id="141322" name="Rectangle 10"/>
          <p:cNvSpPr>
            <a:spLocks/>
          </p:cNvSpPr>
          <p:nvPr/>
        </p:nvSpPr>
        <p:spPr bwMode="auto">
          <a:xfrm>
            <a:off x="1409700" y="952500"/>
            <a:ext cx="687388"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40639" bIns="0">
            <a:spAutoFit/>
          </a:bodyPr>
          <a:lstStyle/>
          <a:p>
            <a:pPr marL="39688" algn="l"/>
            <a:r>
              <a:rPr lang="en-US" sz="7200" dirty="0">
                <a:solidFill>
                  <a:srgbClr val="FD9A00"/>
                </a:solidFill>
                <a:ea typeface="ＭＳ Ｐゴシック" charset="0"/>
                <a:cs typeface="Gill Sans" charset="0"/>
              </a:rPr>
              <a:t>+</a:t>
            </a:r>
          </a:p>
        </p:txBody>
      </p:sp>
      <p:sp>
        <p:nvSpPr>
          <p:cNvPr id="141323" name="Rectangle 11"/>
          <p:cNvSpPr>
            <a:spLocks/>
          </p:cNvSpPr>
          <p:nvPr/>
        </p:nvSpPr>
        <p:spPr bwMode="auto">
          <a:xfrm>
            <a:off x="508000" y="3429000"/>
            <a:ext cx="24844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40639" bIns="0">
            <a:spAutoFit/>
          </a:bodyPr>
          <a:lstStyle/>
          <a:p>
            <a:pPr marL="39688" algn="l"/>
            <a:r>
              <a:rPr lang="en-US" sz="1400">
                <a:solidFill>
                  <a:srgbClr val="FD9A00"/>
                </a:solidFill>
                <a:ea typeface="ＭＳ Ｐゴシック" charset="0"/>
                <a:cs typeface="Gill Sans" charset="0"/>
              </a:rPr>
              <a:t>adaptedstories.com subscription</a:t>
            </a:r>
          </a:p>
        </p:txBody>
      </p:sp>
      <p:sp>
        <p:nvSpPr>
          <p:cNvPr id="141324" name="Rectangle 12"/>
          <p:cNvSpPr>
            <a:spLocks/>
          </p:cNvSpPr>
          <p:nvPr/>
        </p:nvSpPr>
        <p:spPr bwMode="auto">
          <a:xfrm>
            <a:off x="4483100" y="3416300"/>
            <a:ext cx="4238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40639" bIns="0">
            <a:spAutoFit/>
          </a:bodyPr>
          <a:lstStyle/>
          <a:p>
            <a:pPr marL="39688" algn="l"/>
            <a:r>
              <a:rPr lang="en-US" sz="1200">
                <a:solidFill>
                  <a:schemeClr val="tx1"/>
                </a:solidFill>
                <a:ea typeface="ＭＳ Ｐゴシック" charset="0"/>
                <a:cs typeface="Gill Sans" charset="0"/>
              </a:rPr>
              <a:t>Text</a:t>
            </a:r>
          </a:p>
        </p:txBody>
      </p:sp>
    </p:spTree>
    <p:extLst>
      <p:ext uri="{BB962C8B-B14F-4D97-AF65-F5344CB8AC3E}">
        <p14:creationId xmlns:p14="http://schemas.microsoft.com/office/powerpoint/2010/main" val="370555683"/>
      </p:ext>
    </p:extLst>
  </p:cSld>
  <p:clrMapOvr>
    <a:masterClrMapping/>
  </p:clrMapOvr>
  <p:transition xmlns:p14="http://schemas.microsoft.com/office/powerpoint/2010/mai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Freeform 1"/>
          <p:cNvSpPr>
            <a:spLocks/>
          </p:cNvSpPr>
          <p:nvPr/>
        </p:nvSpPr>
        <p:spPr bwMode="auto">
          <a:xfrm>
            <a:off x="0" y="5730875"/>
            <a:ext cx="9145588" cy="1127125"/>
          </a:xfrm>
          <a:custGeom>
            <a:avLst/>
            <a:gdLst>
              <a:gd name="T0" fmla="*/ 0 w 21598"/>
              <a:gd name="T1" fmla="*/ 16538 h 21600"/>
              <a:gd name="T2" fmla="*/ 21592 w 21598"/>
              <a:gd name="T3" fmla="*/ 0 h 21600"/>
              <a:gd name="T4" fmla="*/ 21598 w 21598"/>
              <a:gd name="T5" fmla="*/ 21600 h 21600"/>
              <a:gd name="T6" fmla="*/ 0 w 21598"/>
              <a:gd name="T7" fmla="*/ 21544 h 21600"/>
              <a:gd name="T8" fmla="*/ 0 w 21598"/>
              <a:gd name="T9" fmla="*/ 16538 h 21600"/>
              <a:gd name="T10" fmla="*/ 0 w 21598"/>
              <a:gd name="T11" fmla="*/ 16538 h 21600"/>
            </a:gdLst>
            <a:ahLst/>
            <a:cxnLst>
              <a:cxn ang="0">
                <a:pos x="T0" y="T1"/>
              </a:cxn>
              <a:cxn ang="0">
                <a:pos x="T2" y="T3"/>
              </a:cxn>
              <a:cxn ang="0">
                <a:pos x="T4" y="T5"/>
              </a:cxn>
              <a:cxn ang="0">
                <a:pos x="T6" y="T7"/>
              </a:cxn>
              <a:cxn ang="0">
                <a:pos x="T8" y="T9"/>
              </a:cxn>
              <a:cxn ang="0">
                <a:pos x="T10" y="T11"/>
              </a:cxn>
            </a:cxnLst>
            <a:rect l="0" t="0" r="r" b="b"/>
            <a:pathLst>
              <a:path w="21598" h="21600">
                <a:moveTo>
                  <a:pt x="0" y="16538"/>
                </a:moveTo>
                <a:lnTo>
                  <a:pt x="21592" y="0"/>
                </a:lnTo>
                <a:cubicBezTo>
                  <a:pt x="21591" y="7170"/>
                  <a:pt x="21600" y="14430"/>
                  <a:pt x="21598" y="21600"/>
                </a:cubicBezTo>
                <a:lnTo>
                  <a:pt x="0" y="21544"/>
                </a:lnTo>
                <a:cubicBezTo>
                  <a:pt x="0" y="19875"/>
                  <a:pt x="0" y="18207"/>
                  <a:pt x="0" y="16538"/>
                </a:cubicBezTo>
                <a:close/>
                <a:moveTo>
                  <a:pt x="0" y="16538"/>
                </a:moveTo>
              </a:path>
            </a:pathLst>
          </a:custGeom>
          <a:gradFill rotWithShape="0">
            <a:gsLst>
              <a:gs pos="0">
                <a:srgbClr val="FAC810"/>
              </a:gs>
              <a:gs pos="42001">
                <a:srgbClr val="FAC810"/>
              </a:gs>
              <a:gs pos="50000">
                <a:srgbClr val="FCE99F"/>
              </a:gs>
              <a:gs pos="61000">
                <a:srgbClr val="FAC810"/>
              </a:gs>
              <a:gs pos="100000">
                <a:srgbClr val="FAC810"/>
              </a:gs>
            </a:gsLst>
            <a:lin ang="5100000" scaled="1"/>
          </a:gradFill>
          <a:ln>
            <a:noFill/>
          </a:ln>
          <a:extLst>
            <a:ext uri="{91240B29-F687-4f45-9708-019B960494DF}">
              <a14:hiddenLine xmlns:a14="http://schemas.microsoft.com/office/drawing/2010/main" w="12700" cap="flat">
                <a:solidFill>
                  <a:srgbClr val="000000"/>
                </a:solidFill>
                <a:round/>
                <a:headEnd type="none" w="med" len="med"/>
                <a:tailEnd type="none" w="med" len="med"/>
              </a14:hiddenLine>
            </a:ext>
          </a:extLst>
        </p:spPr>
        <p:txBody>
          <a:bodyPr lIns="0" tIns="0" rIns="0" bIns="0"/>
          <a:lstStyle/>
          <a:p>
            <a:endParaRPr lang="en-US"/>
          </a:p>
        </p:txBody>
      </p:sp>
      <p:sp>
        <p:nvSpPr>
          <p:cNvPr id="138242" name="Freeform 2"/>
          <p:cNvSpPr>
            <a:spLocks/>
          </p:cNvSpPr>
          <p:nvPr/>
        </p:nvSpPr>
        <p:spPr bwMode="auto">
          <a:xfrm>
            <a:off x="0" y="5381625"/>
            <a:ext cx="3284538" cy="1206500"/>
          </a:xfrm>
          <a:custGeom>
            <a:avLst/>
            <a:gdLst>
              <a:gd name="T0" fmla="*/ 0 w 21600"/>
              <a:gd name="T1" fmla="*/ 0 h 21600"/>
              <a:gd name="T2" fmla="*/ 21600 w 21600"/>
              <a:gd name="T3" fmla="*/ 15849 h 21600"/>
              <a:gd name="T4" fmla="*/ 0 w 21600"/>
              <a:gd name="T5" fmla="*/ 21600 h 21600"/>
              <a:gd name="T6" fmla="*/ 0 w 21600"/>
              <a:gd name="T7" fmla="*/ 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21600" y="15849"/>
                </a:lnTo>
                <a:lnTo>
                  <a:pt x="0" y="21600"/>
                </a:lnTo>
                <a:lnTo>
                  <a:pt x="0" y="0"/>
                </a:lnTo>
                <a:close/>
                <a:moveTo>
                  <a:pt x="0" y="0"/>
                </a:moveTo>
              </a:path>
            </a:pathLst>
          </a:custGeom>
          <a:gradFill rotWithShape="0">
            <a:gsLst>
              <a:gs pos="0">
                <a:srgbClr val="000000"/>
              </a:gs>
              <a:gs pos="23999">
                <a:srgbClr val="333333"/>
              </a:gs>
              <a:gs pos="89999">
                <a:srgbClr val="000000"/>
              </a:gs>
              <a:gs pos="100000">
                <a:srgbClr val="000000"/>
              </a:gs>
            </a:gsLst>
            <a:lin ang="5400000" scaled="1"/>
          </a:gradFill>
          <a:ln>
            <a:noFill/>
          </a:ln>
          <a:extLst>
            <a:ext uri="{91240B29-F687-4f45-9708-019B960494DF}">
              <a14:hiddenLine xmlns:a14="http://schemas.microsoft.com/office/drawing/2010/main" w="12700" cap="flat">
                <a:solidFill>
                  <a:srgbClr val="000000"/>
                </a:solidFill>
                <a:round/>
                <a:headEnd type="none" w="med" len="med"/>
                <a:tailEnd type="none" w="med" len="med"/>
              </a14:hiddenLine>
            </a:ext>
          </a:extLst>
        </p:spPr>
        <p:txBody>
          <a:bodyPr lIns="0" tIns="0" rIns="0" bIns="0"/>
          <a:lstStyle/>
          <a:p>
            <a:endParaRPr lang="en-US"/>
          </a:p>
        </p:txBody>
      </p:sp>
      <p:sp>
        <p:nvSpPr>
          <p:cNvPr id="138243" name="Freeform 3"/>
          <p:cNvSpPr>
            <a:spLocks/>
          </p:cNvSpPr>
          <p:nvPr/>
        </p:nvSpPr>
        <p:spPr bwMode="auto">
          <a:xfrm>
            <a:off x="-1588" y="5695950"/>
            <a:ext cx="9145588" cy="930275"/>
          </a:xfrm>
          <a:custGeom>
            <a:avLst/>
            <a:gdLst>
              <a:gd name="T0" fmla="*/ 21600 w 21600"/>
              <a:gd name="T1" fmla="*/ 0 h 21600"/>
              <a:gd name="T2" fmla="*/ 0 w 21600"/>
              <a:gd name="T3" fmla="*/ 19871 h 21600"/>
              <a:gd name="T4" fmla="*/ 6 w 21600"/>
              <a:gd name="T5" fmla="*/ 21600 h 21600"/>
              <a:gd name="T6" fmla="*/ 21600 w 21600"/>
              <a:gd name="T7" fmla="*/ 1729 h 21600"/>
              <a:gd name="T8" fmla="*/ 21600 w 21600"/>
              <a:gd name="T9" fmla="*/ 0 h 21600"/>
              <a:gd name="T10" fmla="*/ 2160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21600" y="0"/>
                </a:moveTo>
                <a:lnTo>
                  <a:pt x="0" y="19871"/>
                </a:lnTo>
                <a:cubicBezTo>
                  <a:pt x="2" y="20540"/>
                  <a:pt x="4" y="20932"/>
                  <a:pt x="6" y="21600"/>
                </a:cubicBezTo>
                <a:lnTo>
                  <a:pt x="21600" y="1729"/>
                </a:lnTo>
                <a:lnTo>
                  <a:pt x="21600" y="0"/>
                </a:lnTo>
                <a:close/>
                <a:moveTo>
                  <a:pt x="21600" y="0"/>
                </a:moveTo>
              </a:path>
            </a:pathLst>
          </a:custGeom>
          <a:solidFill>
            <a:schemeClr val="accent1"/>
          </a:solidFill>
          <a:ln>
            <a:noFill/>
          </a:ln>
          <a:extLst>
            <a:ext uri="{91240B29-F687-4f45-9708-019B960494DF}">
              <a14:hiddenLine xmlns:a14="http://schemas.microsoft.com/office/drawing/2010/main" w="12700" cap="flat">
                <a:solidFill>
                  <a:srgbClr val="000000"/>
                </a:solidFill>
                <a:round/>
                <a:headEnd type="none" w="med" len="med"/>
                <a:tailEnd type="none" w="med" len="med"/>
              </a14:hiddenLine>
            </a:ext>
          </a:extLst>
        </p:spPr>
        <p:txBody>
          <a:bodyPr lIns="0" tIns="0" rIns="0" bIns="0"/>
          <a:lstStyle/>
          <a:p>
            <a:endParaRPr lang="en-US"/>
          </a:p>
        </p:txBody>
      </p:sp>
      <p:sp>
        <p:nvSpPr>
          <p:cNvPr id="138244" name="Freeform 4"/>
          <p:cNvSpPr>
            <a:spLocks/>
          </p:cNvSpPr>
          <p:nvPr/>
        </p:nvSpPr>
        <p:spPr bwMode="auto">
          <a:xfrm>
            <a:off x="0" y="5346700"/>
            <a:ext cx="3425825" cy="944563"/>
          </a:xfrm>
          <a:custGeom>
            <a:avLst/>
            <a:gdLst>
              <a:gd name="T0" fmla="*/ 0 w 21600"/>
              <a:gd name="T1" fmla="*/ 0 h 21600"/>
              <a:gd name="T2" fmla="*/ 0 w 21600"/>
              <a:gd name="T3" fmla="*/ 1730 h 21600"/>
              <a:gd name="T4" fmla="*/ 20202 w 21600"/>
              <a:gd name="T5" fmla="*/ 21600 h 21600"/>
              <a:gd name="T6" fmla="*/ 21600 w 21600"/>
              <a:gd name="T7" fmla="*/ 21123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cubicBezTo>
                  <a:pt x="0" y="577"/>
                  <a:pt x="0" y="1153"/>
                  <a:pt x="0" y="1730"/>
                </a:cubicBezTo>
                <a:lnTo>
                  <a:pt x="20202" y="21600"/>
                </a:lnTo>
                <a:lnTo>
                  <a:pt x="21600" y="21123"/>
                </a:lnTo>
                <a:lnTo>
                  <a:pt x="0" y="0"/>
                </a:lnTo>
                <a:close/>
                <a:moveTo>
                  <a:pt x="0" y="0"/>
                </a:moveTo>
              </a:path>
            </a:pathLst>
          </a:custGeom>
          <a:solidFill>
            <a:schemeClr val="accent1"/>
          </a:solidFill>
          <a:ln>
            <a:noFill/>
          </a:ln>
          <a:extLst>
            <a:ext uri="{91240B29-F687-4f45-9708-019B960494DF}">
              <a14:hiddenLine xmlns:a14="http://schemas.microsoft.com/office/drawing/2010/main" w="12700" cap="flat">
                <a:solidFill>
                  <a:srgbClr val="000000"/>
                </a:solidFill>
                <a:round/>
                <a:headEnd type="none" w="med" len="med"/>
                <a:tailEnd type="none" w="med" len="med"/>
              </a14:hiddenLine>
            </a:ext>
          </a:extLst>
        </p:spPr>
        <p:txBody>
          <a:bodyPr lIns="0" tIns="0" rIns="0" bIns="0"/>
          <a:lstStyle/>
          <a:p>
            <a:endParaRPr lang="en-US"/>
          </a:p>
        </p:txBody>
      </p:sp>
      <p:sp>
        <p:nvSpPr>
          <p:cNvPr id="138245" name="Rectangle 5"/>
          <p:cNvSpPr>
            <a:spLocks/>
          </p:cNvSpPr>
          <p:nvPr/>
        </p:nvSpPr>
        <p:spPr bwMode="auto">
          <a:xfrm>
            <a:off x="457200" y="152400"/>
            <a:ext cx="80264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type="none" w="med" len="med"/>
                <a:tailEnd type="none" w="med" len="med"/>
              </a14:hiddenLine>
            </a:ext>
          </a:extLst>
        </p:spPr>
        <p:txBody>
          <a:bodyPr lIns="38100" tIns="38100" rIns="38100" bIns="38100"/>
          <a:lstStyle/>
          <a:p>
            <a:pPr algn="l"/>
            <a:r>
              <a:rPr lang="en-US" sz="2400" b="1" dirty="0">
                <a:solidFill>
                  <a:schemeClr val="tx1"/>
                </a:solidFill>
                <a:latin typeface="Gill Sans MT Bold" charset="0"/>
                <a:ea typeface="ＭＳ Ｐゴシック" charset="0"/>
                <a:cs typeface="Gill Sans MT Bold" charset="0"/>
                <a:sym typeface="Gill Sans MT Bold" charset="0"/>
              </a:rPr>
              <a:t>100</a:t>
            </a:r>
            <a:r>
              <a:rPr lang="ja-JP" altLang="en-US" sz="2400" b="1" dirty="0">
                <a:solidFill>
                  <a:schemeClr val="tx1"/>
                </a:solidFill>
                <a:latin typeface="Arial"/>
                <a:ea typeface="ＭＳ Ｐゴシック" charset="0"/>
                <a:cs typeface="Gill Sans MT Bold" charset="0"/>
                <a:sym typeface="Gill Sans MT Bold" charset="0"/>
              </a:rPr>
              <a:t>’</a:t>
            </a:r>
            <a:r>
              <a:rPr lang="en-US" sz="2400" b="1" dirty="0">
                <a:solidFill>
                  <a:schemeClr val="tx1"/>
                </a:solidFill>
                <a:latin typeface="Gill Sans MT Bold" charset="0"/>
                <a:ea typeface="ＭＳ Ｐゴシック" charset="0"/>
                <a:cs typeface="Gill Sans MT Bold" charset="0"/>
                <a:sym typeface="Gill Sans MT Bold" charset="0"/>
              </a:rPr>
              <a:t>s of graphic are provided for prompting writing and organized on nonfiction and fiction writing</a:t>
            </a:r>
          </a:p>
        </p:txBody>
      </p:sp>
      <p:grpSp>
        <p:nvGrpSpPr>
          <p:cNvPr id="138249" name="Group 9"/>
          <p:cNvGrpSpPr>
            <a:grpSpLocks/>
          </p:cNvGrpSpPr>
          <p:nvPr/>
        </p:nvGrpSpPr>
        <p:grpSpPr bwMode="auto">
          <a:xfrm>
            <a:off x="3276600" y="5029200"/>
            <a:ext cx="5346700" cy="1168400"/>
            <a:chOff x="0" y="0"/>
            <a:chExt cx="3368" cy="736"/>
          </a:xfrm>
        </p:grpSpPr>
        <p:sp>
          <p:nvSpPr>
            <p:cNvPr id="138247" name="Rectangle 7"/>
            <p:cNvSpPr>
              <a:spLocks/>
            </p:cNvSpPr>
            <p:nvPr/>
          </p:nvSpPr>
          <p:spPr bwMode="auto">
            <a:xfrm>
              <a:off x="0" y="0"/>
              <a:ext cx="3368" cy="736"/>
            </a:xfrm>
            <a:prstGeom prst="rect">
              <a:avLst/>
            </a:prstGeom>
            <a:solidFill>
              <a:schemeClr val="accent1"/>
            </a:solidFill>
            <a:ln w="25400" cap="flat">
              <a:solidFill>
                <a:srgbClr val="86CE24"/>
              </a:solidFill>
              <a:prstDash val="solid"/>
              <a:round/>
              <a:headEnd type="none" w="med" len="med"/>
              <a:tailEnd type="none" w="med" len="med"/>
            </a:ln>
          </p:spPr>
          <p:txBody>
            <a:bodyPr lIns="0" tIns="0" rIns="0" bIns="0"/>
            <a:lstStyle/>
            <a:p>
              <a:endParaRPr lang="en-US"/>
            </a:p>
          </p:txBody>
        </p:sp>
        <p:sp>
          <p:nvSpPr>
            <p:cNvPr id="138248" name="Rectangle 8"/>
            <p:cNvSpPr>
              <a:spLocks/>
            </p:cNvSpPr>
            <p:nvPr/>
          </p:nvSpPr>
          <p:spPr bwMode="auto">
            <a:xfrm>
              <a:off x="0" y="0"/>
              <a:ext cx="3368"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38100" tIns="38100" rIns="38100" bIns="38100"/>
            <a:lstStyle/>
            <a:p>
              <a:pPr algn="l"/>
              <a:r>
                <a:rPr lang="en-US" sz="1800">
                  <a:latin typeface="Gill Sans MT" charset="0"/>
                  <a:ea typeface="ＭＳ Ｐゴシック" charset="0"/>
                  <a:cs typeface="Gill Sans MT" charset="0"/>
                  <a:sym typeface="Gill Sans MT" charset="0"/>
                </a:rPr>
                <a:t>A huge time saver in Speech and Resource Room where searching for graphics can take up the majority of the time instead of writing which is the real purpose of the activity!</a:t>
              </a:r>
            </a:p>
          </p:txBody>
        </p:sp>
      </p:grpSp>
      <p:pic>
        <p:nvPicPr>
          <p:cNvPr id="12" name="Picture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647" y="957263"/>
            <a:ext cx="9144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pic>
    </p:spTree>
    <p:extLst>
      <p:ext uri="{BB962C8B-B14F-4D97-AF65-F5344CB8AC3E}">
        <p14:creationId xmlns:p14="http://schemas.microsoft.com/office/powerpoint/2010/main" val="1018148565"/>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Explore what is ready for you to use</a:t>
            </a:r>
            <a:br>
              <a:rPr lang="en-US" dirty="0"/>
            </a:br>
            <a:r>
              <a:rPr lang="en-US" dirty="0" smtClean="0"/>
              <a:t>1. Select find a book</a:t>
            </a:r>
            <a:endParaRPr lang="en-US" dirty="0"/>
          </a:p>
        </p:txBody>
      </p:sp>
      <p:pic>
        <p:nvPicPr>
          <p:cNvPr id="5" name="Content Placeholder 4" descr="Screen Shot 2015-03-24 at 9.23.26 AM.png"/>
          <p:cNvPicPr>
            <a:picLocks noGrp="1" noChangeAspect="1"/>
          </p:cNvPicPr>
          <p:nvPr>
            <p:ph idx="1"/>
          </p:nvPr>
        </p:nvPicPr>
        <p:blipFill>
          <a:blip r:embed="rId2">
            <a:extLst>
              <a:ext uri="{28A0092B-C50C-407E-A947-70E740481C1C}">
                <a14:useLocalDpi xmlns:a14="http://schemas.microsoft.com/office/drawing/2010/main" val="0"/>
              </a:ext>
            </a:extLst>
          </a:blip>
          <a:srcRect t="5395" b="5395"/>
          <a:stretch>
            <a:fillRect/>
          </a:stretch>
        </p:blipFill>
        <p:spPr>
          <a:xfrm>
            <a:off x="457200" y="1600200"/>
            <a:ext cx="8229600" cy="4525963"/>
          </a:xfrm>
        </p:spPr>
      </p:pic>
      <p:sp>
        <p:nvSpPr>
          <p:cNvPr id="6" name="Up Arrow 5"/>
          <p:cNvSpPr/>
          <p:nvPr/>
        </p:nvSpPr>
        <p:spPr>
          <a:xfrm>
            <a:off x="5264727" y="2032000"/>
            <a:ext cx="646546" cy="1246909"/>
          </a:xfrm>
          <a:prstGeom prst="upArrow">
            <a:avLst/>
          </a:prstGeom>
          <a:solidFill>
            <a:srgbClr val="C0504D"/>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70130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 look at these</a:t>
            </a:r>
            <a:endParaRPr lang="en-US" dirty="0"/>
          </a:p>
        </p:txBody>
      </p:sp>
      <p:sp>
        <p:nvSpPr>
          <p:cNvPr id="3" name="Content Placeholder 2"/>
          <p:cNvSpPr>
            <a:spLocks noGrp="1"/>
          </p:cNvSpPr>
          <p:nvPr>
            <p:ph idx="1"/>
          </p:nvPr>
        </p:nvSpPr>
        <p:spPr/>
        <p:txBody>
          <a:bodyPr/>
          <a:lstStyle/>
          <a:p>
            <a:pPr marL="0" indent="0">
              <a:buNone/>
            </a:pPr>
            <a:endParaRPr lang="en-US" sz="2400" dirty="0" smtClean="0"/>
          </a:p>
          <a:p>
            <a:pPr marL="0" indent="0">
              <a:buNone/>
            </a:pPr>
            <a:endParaRPr lang="en-US" sz="2400" dirty="0"/>
          </a:p>
          <a:p>
            <a:pPr marL="0" indent="0">
              <a:buNone/>
            </a:pPr>
            <a:r>
              <a:rPr lang="en-US" sz="2400" dirty="0" smtClean="0"/>
              <a:t>These books are written based on exemplar texts a multiple reading and/or comprehension levels</a:t>
            </a:r>
          </a:p>
          <a:p>
            <a:pPr marL="0" indent="0">
              <a:buNone/>
            </a:pPr>
            <a:r>
              <a:rPr lang="en-US" sz="3600" b="1" u="sng" dirty="0" smtClean="0"/>
              <a:t>Search by Category</a:t>
            </a:r>
          </a:p>
          <a:p>
            <a:r>
              <a:rPr lang="en-US" dirty="0" smtClean="0"/>
              <a:t>Exemplar Texts Grades K-1  Exemplar Text  Grades 2-3, 4-5, 6-8,</a:t>
            </a:r>
          </a:p>
          <a:p>
            <a:pPr marL="0" indent="0">
              <a:buNone/>
            </a:pPr>
            <a:r>
              <a:rPr lang="en-US" dirty="0"/>
              <a:t>-</a:t>
            </a:r>
            <a:r>
              <a:rPr lang="en-US" dirty="0" smtClean="0"/>
              <a:t>And then subcategory where you will see specific titles</a:t>
            </a:r>
          </a:p>
          <a:p>
            <a:endParaRPr lang="en-US" dirty="0"/>
          </a:p>
        </p:txBody>
      </p:sp>
      <p:sp>
        <p:nvSpPr>
          <p:cNvPr id="4" name="Content Placeholder 2"/>
          <p:cNvSpPr txBox="1">
            <a:spLocks/>
          </p:cNvSpPr>
          <p:nvPr/>
        </p:nvSpPr>
        <p:spPr>
          <a:xfrm>
            <a:off x="609600" y="17526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b="1" dirty="0" smtClean="0"/>
              <a:t>Exemplar Texts Titles</a:t>
            </a:r>
            <a:endParaRPr lang="en-US" sz="3600" b="1" dirty="0"/>
          </a:p>
        </p:txBody>
      </p:sp>
    </p:spTree>
    <p:extLst>
      <p:ext uri="{BB962C8B-B14F-4D97-AF65-F5344CB8AC3E}">
        <p14:creationId xmlns:p14="http://schemas.microsoft.com/office/powerpoint/2010/main" val="18138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 look at these</a:t>
            </a:r>
            <a:endParaRPr lang="en-US" dirty="0"/>
          </a:p>
        </p:txBody>
      </p:sp>
      <p:sp>
        <p:nvSpPr>
          <p:cNvPr id="3" name="Content Placeholder 2"/>
          <p:cNvSpPr>
            <a:spLocks noGrp="1"/>
          </p:cNvSpPr>
          <p:nvPr>
            <p:ph idx="1"/>
          </p:nvPr>
        </p:nvSpPr>
        <p:spPr/>
        <p:txBody>
          <a:bodyPr>
            <a:normAutofit/>
          </a:bodyPr>
          <a:lstStyle/>
          <a:p>
            <a:pPr marL="0" indent="0">
              <a:buNone/>
            </a:pPr>
            <a:endParaRPr lang="en-US" sz="2400" dirty="0" smtClean="0"/>
          </a:p>
          <a:p>
            <a:pPr marL="0" indent="0">
              <a:buNone/>
            </a:pPr>
            <a:endParaRPr lang="en-US" sz="2400" dirty="0"/>
          </a:p>
          <a:p>
            <a:pPr marL="0" indent="0">
              <a:buNone/>
            </a:pPr>
            <a:r>
              <a:rPr lang="en-US" sz="2400" dirty="0" smtClean="0"/>
              <a:t>These books are written based on </a:t>
            </a:r>
            <a:r>
              <a:rPr lang="en-US" sz="2400" dirty="0" err="1" smtClean="0"/>
              <a:t>Ablent’s</a:t>
            </a:r>
            <a:r>
              <a:rPr lang="en-US" sz="2400" dirty="0" smtClean="0"/>
              <a:t> Stem </a:t>
            </a:r>
            <a:r>
              <a:rPr lang="en-US" sz="2400" dirty="0" err="1" smtClean="0"/>
              <a:t>Sceince</a:t>
            </a:r>
            <a:r>
              <a:rPr lang="en-US" sz="2400" dirty="0" smtClean="0"/>
              <a:t> Series and written at multiple reading and comprehension levels</a:t>
            </a:r>
          </a:p>
          <a:p>
            <a:pPr marL="0" indent="0">
              <a:buNone/>
            </a:pPr>
            <a:r>
              <a:rPr lang="en-US" sz="3600" b="1" u="sng" dirty="0" smtClean="0"/>
              <a:t>Search by Category</a:t>
            </a:r>
          </a:p>
          <a:p>
            <a:pPr marL="0" indent="0">
              <a:buNone/>
            </a:pPr>
            <a:r>
              <a:rPr lang="en-US" sz="3600" b="1" u="sng" dirty="0" smtClean="0"/>
              <a:t>K-5 Science </a:t>
            </a:r>
          </a:p>
          <a:p>
            <a:pPr marL="0" indent="0">
              <a:buNone/>
            </a:pPr>
            <a:r>
              <a:rPr lang="en-US" sz="3600" b="1" u="sng" dirty="0" smtClean="0"/>
              <a:t>Subcategories </a:t>
            </a:r>
          </a:p>
          <a:p>
            <a:pPr marL="0" indent="0">
              <a:buNone/>
            </a:pPr>
            <a:r>
              <a:rPr lang="en-US" sz="2000" b="1" dirty="0" smtClean="0"/>
              <a:t>Examples;  The Ocean and Sea, The Plains, All About the Sun, Deserts, Plants, </a:t>
            </a:r>
            <a:r>
              <a:rPr lang="en-US" sz="2000" b="1" dirty="0" err="1" smtClean="0"/>
              <a:t>etc</a:t>
            </a:r>
            <a:endParaRPr lang="en-US" sz="2000" b="1" dirty="0" smtClean="0"/>
          </a:p>
          <a:p>
            <a:endParaRPr lang="en-US" dirty="0"/>
          </a:p>
        </p:txBody>
      </p:sp>
      <p:sp>
        <p:nvSpPr>
          <p:cNvPr id="4" name="Content Placeholder 2"/>
          <p:cNvSpPr txBox="1">
            <a:spLocks/>
          </p:cNvSpPr>
          <p:nvPr/>
        </p:nvSpPr>
        <p:spPr>
          <a:xfrm>
            <a:off x="609600" y="17526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b="1" dirty="0" smtClean="0"/>
              <a:t>Science K-5</a:t>
            </a:r>
            <a:endParaRPr lang="en-US" sz="3600" b="1" dirty="0"/>
          </a:p>
        </p:txBody>
      </p:sp>
    </p:spTree>
    <p:extLst>
      <p:ext uri="{BB962C8B-B14F-4D97-AF65-F5344CB8AC3E}">
        <p14:creationId xmlns:p14="http://schemas.microsoft.com/office/powerpoint/2010/main" val="1367520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 look at these</a:t>
            </a:r>
            <a:endParaRPr lang="en-US" dirty="0"/>
          </a:p>
        </p:txBody>
      </p:sp>
      <p:sp>
        <p:nvSpPr>
          <p:cNvPr id="3" name="Content Placeholder 2"/>
          <p:cNvSpPr>
            <a:spLocks noGrp="1"/>
          </p:cNvSpPr>
          <p:nvPr>
            <p:ph idx="1"/>
          </p:nvPr>
        </p:nvSpPr>
        <p:spPr/>
        <p:txBody>
          <a:bodyPr>
            <a:normAutofit/>
          </a:bodyPr>
          <a:lstStyle/>
          <a:p>
            <a:pPr marL="0" indent="0">
              <a:buNone/>
            </a:pPr>
            <a:endParaRPr lang="en-US" sz="2400" dirty="0" smtClean="0"/>
          </a:p>
          <a:p>
            <a:pPr marL="0" indent="0">
              <a:buNone/>
            </a:pPr>
            <a:endParaRPr lang="en-US" sz="2400" dirty="0"/>
          </a:p>
          <a:p>
            <a:pPr marL="0" indent="0">
              <a:buNone/>
            </a:pPr>
            <a:r>
              <a:rPr lang="en-US" sz="2400" dirty="0" smtClean="0"/>
              <a:t>These books are written based on </a:t>
            </a:r>
            <a:r>
              <a:rPr lang="en-US" sz="2400" dirty="0" err="1" smtClean="0"/>
              <a:t>Ablent’s</a:t>
            </a:r>
            <a:r>
              <a:rPr lang="en-US" sz="2400" dirty="0" smtClean="0"/>
              <a:t> Stem </a:t>
            </a:r>
            <a:r>
              <a:rPr lang="en-US" sz="2400" dirty="0" err="1" smtClean="0"/>
              <a:t>Sceince</a:t>
            </a:r>
            <a:r>
              <a:rPr lang="en-US" sz="2400" dirty="0" smtClean="0"/>
              <a:t> Series and written at multiple reading and comprehension levels</a:t>
            </a:r>
          </a:p>
          <a:p>
            <a:pPr marL="0" indent="0">
              <a:buNone/>
            </a:pPr>
            <a:r>
              <a:rPr lang="en-US" sz="3600" b="1" u="sng" dirty="0" smtClean="0"/>
              <a:t>Search by Category</a:t>
            </a:r>
          </a:p>
          <a:p>
            <a:pPr marL="0" indent="0">
              <a:buNone/>
            </a:pPr>
            <a:r>
              <a:rPr lang="en-US" sz="3600" b="1" u="sng" dirty="0" smtClean="0"/>
              <a:t>K-5 Science </a:t>
            </a:r>
          </a:p>
          <a:p>
            <a:pPr marL="0" indent="0">
              <a:buNone/>
            </a:pPr>
            <a:r>
              <a:rPr lang="en-US" sz="3600" b="1" u="sng" dirty="0" smtClean="0"/>
              <a:t>Subcategories </a:t>
            </a:r>
          </a:p>
          <a:p>
            <a:pPr marL="0" indent="0">
              <a:buNone/>
            </a:pPr>
            <a:r>
              <a:rPr lang="en-US" sz="2000" b="1" dirty="0" smtClean="0"/>
              <a:t>Examples;  The Ocean and Sea, The Plains, All About the Sun, Deserts, Plants, </a:t>
            </a:r>
            <a:r>
              <a:rPr lang="en-US" sz="2000" b="1" dirty="0" err="1" smtClean="0"/>
              <a:t>etc</a:t>
            </a:r>
            <a:endParaRPr lang="en-US" sz="2000" b="1" dirty="0" smtClean="0"/>
          </a:p>
          <a:p>
            <a:endParaRPr lang="en-US" dirty="0"/>
          </a:p>
        </p:txBody>
      </p:sp>
      <p:sp>
        <p:nvSpPr>
          <p:cNvPr id="4" name="Content Placeholder 2"/>
          <p:cNvSpPr txBox="1">
            <a:spLocks/>
          </p:cNvSpPr>
          <p:nvPr/>
        </p:nvSpPr>
        <p:spPr>
          <a:xfrm>
            <a:off x="609600" y="17526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b="1" dirty="0" smtClean="0"/>
              <a:t>Science K-5</a:t>
            </a:r>
            <a:endParaRPr lang="en-US" sz="3600" b="1" dirty="0"/>
          </a:p>
        </p:txBody>
      </p:sp>
    </p:spTree>
    <p:extLst>
      <p:ext uri="{BB962C8B-B14F-4D97-AF65-F5344CB8AC3E}">
        <p14:creationId xmlns:p14="http://schemas.microsoft.com/office/powerpoint/2010/main" val="7270306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130</TotalTime>
  <Words>1059</Words>
  <Application>Microsoft Macintosh PowerPoint</Application>
  <PresentationFormat>On-screen Show (4:3)</PresentationFormat>
  <Paragraphs>126</Paragraphs>
  <Slides>34</Slides>
  <Notes>1</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Accessible Core Content /Core language Practice and Curriculum Resources</vt:lpstr>
      <vt:lpstr>Accessible Activities and Books</vt:lpstr>
      <vt:lpstr>PowerPoint Presentation</vt:lpstr>
      <vt:lpstr>PowerPoint Presentation</vt:lpstr>
      <vt:lpstr>PowerPoint Presentation</vt:lpstr>
      <vt:lpstr>Explore what is ready for you to use 1. Select find a book</vt:lpstr>
      <vt:lpstr>Take a look at these</vt:lpstr>
      <vt:lpstr>Take a look at these</vt:lpstr>
      <vt:lpstr>Take a look at these</vt:lpstr>
      <vt:lpstr>Take a look at these</vt:lpstr>
      <vt:lpstr>Take a look at these</vt:lpstr>
      <vt:lpstr>Take a look at these</vt:lpstr>
      <vt:lpstr>Take a look at these</vt:lpstr>
      <vt:lpstr>How to create your own books on your iPad</vt:lpstr>
      <vt:lpstr> Open safari and type in www.myownbooks2go.com  Your username and password is  the first part of your email</vt:lpstr>
      <vt:lpstr>PowerPoint Presentation</vt:lpstr>
      <vt:lpstr>2.Select Build a book.</vt:lpstr>
      <vt:lpstr>2.Select Build a book.</vt:lpstr>
      <vt:lpstr>If you select this button it will allow you to grab pictures from your computer or from your iPad or PC.</vt:lpstr>
      <vt:lpstr> **c. If you use the graphics library. The images you select will appear under the graphics library if you select within the program </vt:lpstr>
      <vt:lpstr>3. Notice you see the images at the  bottom of the page you can delete by selecting the X any image you do not want.</vt:lpstr>
      <vt:lpstr>4.Once you have your images select.  Next Step at the bottom of the page</vt:lpstr>
      <vt:lpstr>5.Now you can reorder or add blank pages for text only or to play video.  The arrow keys or dragging and dropping will allow you to reorder Once complete go down to the bottom of the page and select NEXT STEP</vt:lpstr>
      <vt:lpstr>6.Now you are ready to edit each page.</vt:lpstr>
      <vt:lpstr>7.Scroll down to add the text</vt:lpstr>
      <vt:lpstr>PowerPoint Presentation</vt:lpstr>
      <vt:lpstr>8.  While you can add video on the iPad  because we are on wifi we would like you not to add video as it  hogs the wifi so for today please skip. When complete select  Next page.</vt:lpstr>
      <vt:lpstr>9.Contiue adding text and sounds as desired until you reach the end of your pages.   Please note always select next page to move between the pages and next step to move to the next step in building your book.</vt:lpstr>
      <vt:lpstr>9.The last Page is your title page make sure to select a graphic .  Scroll below and add the title and author.</vt:lpstr>
      <vt:lpstr>11.You are now ready to publish the book You can preview the book to check for errors if you go back to the previous steps you can change the book. Print a pdf of the story You can save the story to myownbooks2go </vt:lpstr>
      <vt:lpstr>13.If you want to save the book you must categorize it. Select a category and subcategory</vt:lpstr>
      <vt:lpstr>15.You decide  you want the book private ( so you can go back and edit it)  It Saves in My Books  However today select Public- If you save to Public Books you can still edit it but it will copy to the My Books Area.  Pubic Books shares with everyone. Since you are working in groups you will want to save to public </vt:lpstr>
      <vt:lpstr>17.You can share via your computer</vt:lpstr>
      <vt:lpstr>Select and play on your computer. ( Access space will move the page forward for and enter will move the book back a page using Switch Interfaces</vt:lpstr>
    </vt:vector>
  </TitlesOfParts>
  <Company>Creative Communicating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 to  www.myownbooksgo.com How to create your own books</dc:title>
  <dc:creator>Pati King-DeBaun</dc:creator>
  <cp:lastModifiedBy>Madalaine Pugliese</cp:lastModifiedBy>
  <cp:revision>15</cp:revision>
  <cp:lastPrinted>2014-09-01T13:13:36Z</cp:lastPrinted>
  <dcterms:created xsi:type="dcterms:W3CDTF">2013-10-06T22:49:54Z</dcterms:created>
  <dcterms:modified xsi:type="dcterms:W3CDTF">2015-03-26T14:55:40Z</dcterms:modified>
</cp:coreProperties>
</file>